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1" roundtripDataSignature="AMtx7mhZDVlWSb87C317vFznfAztv/IV9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SAMUELE MARCHI"/>
  <p:cmAuthor clrIdx="1" id="1" initials="" lastIdx="1" name="Lorenzo Valtriani"/>
  <p:cmAuthor clrIdx="2" id="2" initials="" lastIdx="1" name="Nilo Fabi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3T09:47:11.049">
    <p:pos x="6000" y="0"/>
    <p:text>Parlare dell’analitycs delle indicazioni meno curate dai vari farmaci e aspettiamoci una batosta sul fatto che dovevamo fare una collection indications con la lista di tutti i farmaci che la compongono per ottimizzarla (ha ragione effettivamente) potremmo pensare di togliere questa analytics? Forse ne bastavano 3 e non 4 altrimenti ne troverei un’altra al volo, ma sodina. (!)
Parlare al volo sull’indice della collezione (drugName) (?) 
Inserire magari la foto del mockup che mostra le informazioni del farmaco, ci può stare.</p:text>
    <p:extLst>
      <p:ext uri="{C676402C-5697-4E1C-873F-D02D1690AC5C}">
        <p15:threadingInfo timeZoneBias="0"/>
      </p:ext>
      <p:ext uri="http://customooxmlschemas.google.com/">
        <go:slidesCustomData xmlns:go="http://customooxmlschemas.google.com/" commentPostId="AAABhcIxph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4-03T09:47:49.840">
    <p:pos x="6000" y="0"/>
    <p:text>Motivare a pieno il motivo per cui è strutturata in questo modo, quindi parlare del requisito funzionale.
Parlare velocemente dei vari indici che abbiamo inserito (purchaseDate e basta mi pare)
Parlare di tutte le altre analytics che abbiamo strutturato qui (sono due)</p:text>
    <p:extLst>
      <p:ext uri="{C676402C-5697-4E1C-873F-D02D1690AC5C}">
        <p15:threadingInfo timeZoneBias="0"/>
      </p:ext>
      <p:ext uri="http://customooxmlschemas.google.com/">
        <go:slidesCustomData xmlns:go="http://customooxmlschemas.google.com/" commentPostId="AAABhcIxphY"/>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4-04T10:04:22.401">
    <p:pos x="6000" y="0"/>
    <p:text>Abbiamo permesso di essere eletto con alta probabilità un master .20 così che sfruttiamo la potenza di questo (motivare come nella doc di Bad Bunny)
Write Concern = 1 is essential for balancing reliability and performance in write operations. (relativo ai non functional requirements)
ReadPreference = nearest per efficentare la reliability and performance in read operations (non functional requirements)
Parlare in merito della eventual consistency e magari aggiungerla come requisito non funzionale.</p:text>
    <p:extLst>
      <p:ext uri="{C676402C-5697-4E1C-873F-D02D1690AC5C}">
        <p15:threadingInfo timeZoneBias="0"/>
      </p:ext>
      <p:ext uri="http://customooxmlschemas.google.com/">
        <go:slidesCustomData xmlns:go="http://customooxmlschemas.google.com/" commentPostId="AAABhd5EpZc"/>
      </p:ext>
    </p:extLst>
  </p:cm>
  <p:cm authorId="0" idx="4" dt="2025-04-04T14:16:54.748">
    <p:pos x="6000" y="100"/>
    <p:text>LINEE GUIDA: Show the configuration of the MongoDB Replica Set. 
Show how Write Concern and Read Preference have been configured and justify this configuration highlighting how they support non-functional requirements.</p:text>
    <p:extLst>
      <p:ext uri="{C676402C-5697-4E1C-873F-D02D1690AC5C}">
        <p15:threadingInfo timeZoneBias="0"/>
      </p:ext>
      <p:ext uri="http://customooxmlschemas.google.com/">
        <go:slidesCustomData xmlns:go="http://customooxmlschemas.google.com/" commentPostId="AAABherXPd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4-06T10:38:31.690">
    <p:pos x="6000" y="0"/>
    <p:text>Discutere sulla load balancing e poi dire tutti i vantaggi su FR e il NFR ricordando che il NFR è influenzato dai primi 3 ma non dall'ultimo</p:text>
    <p:extLst>
      <p:ext uri="{C676402C-5697-4E1C-873F-D02D1690AC5C}">
        <p15:threadingInfo timeZoneBias="0"/>
      </p:ext>
      <p:ext uri="http://customooxmlschemas.google.com/">
        <go:slidesCustomData xmlns:go="http://customooxmlschemas.google.com/" commentPostId="AAABhfmw6wI"/>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4-06T16:18:15.405">
    <p:pos x="440" y="776"/>
    <p:text>Non abbiamo fatto un cluster perché lo sharding non ci avrebbe permesso di utilizzare il Lua script, dato che le chiavi da utilizzare in questo script devono per forza stare nello stessos nodo.</p:text>
    <p:extLst>
      <p:ext uri="{C676402C-5697-4E1C-873F-D02D1690AC5C}">
        <p15:threadingInfo timeZoneBias="0"/>
      </p:ext>
      <p:ext uri="http://customooxmlschemas.google.com/">
        <go:slidesCustomData xmlns:go="http://customooxmlschemas.google.com/" commentPostId="AAABhgwEgpY"/>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4-06T14:42:39.513">
    <p:pos x="514" y="776"/>
    <p:text>qua bisogna scrivere la configurazione effettiva però.
magari del master e poi a fianco di una replica</p:text>
    <p:extLst>
      <p:ext uri="{C676402C-5697-4E1C-873F-D02D1690AC5C}">
        <p15:threadingInfo timeZoneBias="0"/>
      </p:ext>
      <p:ext uri="http://customooxmlschemas.google.com/">
        <go:slidesCustomData xmlns:go="http://customooxmlschemas.google.com/" commentPostId="AAABhgwEgpM"/>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5-04-04T09:33:59.158">
    <p:pos x="6000" y="0"/>
    <p:text>Show how you handle consistency between the different databases and justify decisions according to functional and non-functional requirements.
For example, if you are using MongoDB and Neo4J, how have you considered the consistency among the two DBs regarding entities stored in both DBs?</p:text>
    <p:extLst>
      <p:ext uri="{C676402C-5697-4E1C-873F-D02D1690AC5C}">
        <p15:threadingInfo timeZoneBias="0"/>
      </p:ext>
      <p:ext uri="http://customooxmlschemas.google.com/">
        <go:slidesCustomData xmlns:go="http://customooxmlschemas.google.com/" commentPostId="AAABhd5EpZ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79f60d98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479f60d980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79f60d980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479f60d980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79f60d980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479f60d980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7ec8c4189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47ec8c4189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7ec8c4189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47ec8c4189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7ec8c418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47ec8c418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640ade8cc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4640ade8cc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9159f853f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49159f853f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9159f853f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49159f853f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8352ea962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348352ea962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9159f853f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49159f853f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9159f853f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49159f853f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9159f853f_1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49159f853f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8352ea962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348352ea962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8352ea962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348352ea962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5e4902839_3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345e4902839_3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5e4902839_3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45e4902839_3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9159f853f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349159f853f_1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9a17e564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349a17e564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9a17e564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349a17e564b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9a17e564b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349a17e564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49a17e564b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349a17e564b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9a17e564b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349a17e564b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9a17e564b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349a17e564b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9a17e564b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349a17e564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9a17e564b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349a17e564b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9a17e564b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349a17e564b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9a17e564b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349a17e564b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5e4902839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45e4902839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5e4902839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345e4902839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5e4902839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45e4902839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5e4902839_2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45e4902839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9159f853f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349159f853f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2166411" y="-633148"/>
            <a:ext cx="4794457" cy="876179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3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3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3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3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21" name="Shape 21"/>
        <p:cNvGrpSpPr/>
        <p:nvPr/>
      </p:nvGrpSpPr>
      <p:grpSpPr>
        <a:xfrm>
          <a:off x="0" y="0"/>
          <a:ext cx="0" cy="0"/>
          <a:chOff x="0" y="0"/>
          <a:chExt cx="0" cy="0"/>
        </a:xfrm>
      </p:grpSpPr>
      <p:sp>
        <p:nvSpPr>
          <p:cNvPr id="22" name="Google Shape;22;p2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2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0" name="Shape 30"/>
        <p:cNvGrpSpPr/>
        <p:nvPr/>
      </p:nvGrpSpPr>
      <p:grpSpPr>
        <a:xfrm>
          <a:off x="0" y="0"/>
          <a:ext cx="0" cy="0"/>
          <a:chOff x="0" y="0"/>
          <a:chExt cx="0" cy="0"/>
        </a:xfrm>
      </p:grpSpPr>
      <p:sp>
        <p:nvSpPr>
          <p:cNvPr id="31" name="Google Shape;31;p24"/>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4"/>
          <p:cNvSpPr txBox="1"/>
          <p:nvPr>
            <p:ph idx="1" type="body"/>
          </p:nvPr>
        </p:nvSpPr>
        <p:spPr>
          <a:xfrm>
            <a:off x="182741" y="1350522"/>
            <a:ext cx="8761797" cy="479445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2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6" name="Shape 36"/>
        <p:cNvGrpSpPr/>
        <p:nvPr/>
      </p:nvGrpSpPr>
      <p:grpSpPr>
        <a:xfrm>
          <a:off x="0" y="0"/>
          <a:ext cx="0" cy="0"/>
          <a:chOff x="0" y="0"/>
          <a:chExt cx="0" cy="0"/>
        </a:xfrm>
      </p:grpSpPr>
      <p:sp>
        <p:nvSpPr>
          <p:cNvPr id="37" name="Google Shape;37;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2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2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2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42" name="Shape 42"/>
        <p:cNvGrpSpPr/>
        <p:nvPr/>
      </p:nvGrpSpPr>
      <p:grpSpPr>
        <a:xfrm>
          <a:off x="0" y="0"/>
          <a:ext cx="0" cy="0"/>
          <a:chOff x="0" y="0"/>
          <a:chExt cx="0" cy="0"/>
        </a:xfrm>
      </p:grpSpPr>
      <p:sp>
        <p:nvSpPr>
          <p:cNvPr id="43" name="Google Shape;43;p26"/>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9" name="Shape 49"/>
        <p:cNvGrpSpPr/>
        <p:nvPr/>
      </p:nvGrpSpPr>
      <p:grpSpPr>
        <a:xfrm>
          <a:off x="0" y="0"/>
          <a:ext cx="0" cy="0"/>
          <a:chOff x="0" y="0"/>
          <a:chExt cx="0" cy="0"/>
        </a:xfrm>
      </p:grpSpPr>
      <p:sp>
        <p:nvSpPr>
          <p:cNvPr id="50" name="Google Shape;50;p27"/>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2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2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2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1792288" y="612775"/>
            <a:ext cx="5486400" cy="4114800"/>
          </a:xfrm>
          <a:prstGeom prst="rect">
            <a:avLst/>
          </a:prstGeom>
          <a:noFill/>
          <a:ln>
            <a:noFill/>
          </a:ln>
        </p:spPr>
      </p:sp>
      <p:sp>
        <p:nvSpPr>
          <p:cNvPr id="68" name="Google Shape;68;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2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2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182741" y="1350522"/>
            <a:ext cx="8761797" cy="4794457"/>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crossLabLogo.png" id="12" name="Google Shape;12;p20"/>
          <p:cNvPicPr preferRelativeResize="0"/>
          <p:nvPr/>
        </p:nvPicPr>
        <p:blipFill rotWithShape="1">
          <a:blip r:embed="rId1">
            <a:alphaModFix/>
          </a:blip>
          <a:srcRect b="0" l="0" r="0" t="0"/>
          <a:stretch/>
        </p:blipFill>
        <p:spPr>
          <a:xfrm>
            <a:off x="7130101" y="6226140"/>
            <a:ext cx="1556700" cy="511003"/>
          </a:xfrm>
          <a:prstGeom prst="rect">
            <a:avLst/>
          </a:prstGeom>
          <a:noFill/>
          <a:ln>
            <a:noFill/>
          </a:ln>
        </p:spPr>
      </p:pic>
      <p:pic>
        <p:nvPicPr>
          <p:cNvPr descr="Schermata 2019-07-02 alle 11.33.44.png" id="13" name="Google Shape;13;p20"/>
          <p:cNvPicPr preferRelativeResize="0"/>
          <p:nvPr/>
        </p:nvPicPr>
        <p:blipFill rotWithShape="1">
          <a:blip r:embed="rId2">
            <a:alphaModFix/>
          </a:blip>
          <a:srcRect b="0" l="0" r="0" t="0"/>
          <a:stretch/>
        </p:blipFill>
        <p:spPr>
          <a:xfrm>
            <a:off x="182742" y="6226140"/>
            <a:ext cx="2392045" cy="548860"/>
          </a:xfrm>
          <a:prstGeom prst="rect">
            <a:avLst/>
          </a:prstGeom>
          <a:noFill/>
          <a:ln>
            <a:noFill/>
          </a:ln>
        </p:spPr>
      </p:pic>
      <p:pic>
        <p:nvPicPr>
          <p:cNvPr descr="logoUnipi.png" id="14" name="Google Shape;14;p20"/>
          <p:cNvPicPr preferRelativeResize="0"/>
          <p:nvPr/>
        </p:nvPicPr>
        <p:blipFill rotWithShape="1">
          <a:blip r:embed="rId3">
            <a:alphaModFix/>
          </a:blip>
          <a:srcRect b="0" l="0" r="0" t="0"/>
          <a:stretch/>
        </p:blipFill>
        <p:spPr>
          <a:xfrm>
            <a:off x="4068848" y="6144979"/>
            <a:ext cx="1307462" cy="6964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8.jpg"/><Relationship Id="rId5"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2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1" Type="http://schemas.openxmlformats.org/officeDocument/2006/relationships/hyperlink" Target="http://www.datiopen.it/it/opendata/Farmacie" TargetMode="External"/><Relationship Id="rId10" Type="http://schemas.openxmlformats.org/officeDocument/2006/relationships/hyperlink" Target="https://www.federfarma.it/spesa-e-consumi-farmaceutici-ssn.aspx"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dati.salute.gov.it/" TargetMode="External"/><Relationship Id="rId4" Type="http://schemas.openxmlformats.org/officeDocument/2006/relationships/hyperlink" Target="https://www.aifa.gov.it/en/liste-dei-farmaci" TargetMode="External"/><Relationship Id="rId9" Type="http://schemas.openxmlformats.org/officeDocument/2006/relationships/hyperlink" Target="https://ugeo.urbistat.com/AdminStat/it/it/demografia/eta/italia/380/1" TargetMode="External"/><Relationship Id="rId5" Type="http://schemas.openxmlformats.org/officeDocument/2006/relationships/hyperlink" Target="https://www.aifa.gov.it/documents/20142/1967301/Rapporto-OsMed-2022.pdf" TargetMode="External"/><Relationship Id="rId6" Type="http://schemas.openxmlformats.org/officeDocument/2006/relationships/hyperlink" Target="http://sideeffects.embl.de/download/" TargetMode="External"/><Relationship Id="rId7" Type="http://schemas.openxmlformats.org/officeDocument/2006/relationships/hyperlink" Target="https://esploradati.censimentopopolazione.istat.it/databrowser/#/it/censtest/categories/BULKDOWNLOAD" TargetMode="External"/><Relationship Id="rId8" Type="http://schemas.openxmlformats.org/officeDocument/2006/relationships/hyperlink" Target="https://www.agenas.gov.it/comunicazione/primo-piano/2250-rapporto-sui-medici-di-medicina-general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0" y="611650"/>
            <a:ext cx="91440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00"/>
              <a:buFont typeface="Calibri"/>
              <a:buNone/>
            </a:pPr>
            <a:r>
              <a:rPr lang="en-US" sz="3900"/>
              <a:t>Large-Scale and Multi-Structured Databases</a:t>
            </a:r>
            <a:br>
              <a:rPr lang="en-US"/>
            </a:br>
            <a:r>
              <a:rPr b="1" i="1" lang="en-US"/>
              <a:t>EasyDrugs</a:t>
            </a:r>
            <a:endParaRPr i="1" sz="3300"/>
          </a:p>
        </p:txBody>
      </p:sp>
      <p:sp>
        <p:nvSpPr>
          <p:cNvPr id="89" name="Google Shape;89;p1"/>
          <p:cNvSpPr txBox="1"/>
          <p:nvPr>
            <p:ph idx="1" type="subTitle"/>
          </p:nvPr>
        </p:nvSpPr>
        <p:spPr>
          <a:xfrm>
            <a:off x="1371600" y="408975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Nilo Fabiano</a:t>
            </a:r>
            <a:endParaRPr/>
          </a:p>
          <a:p>
            <a:pPr indent="0" lvl="0" marL="0" rtl="0" algn="ctr">
              <a:spcBef>
                <a:spcPts val="0"/>
              </a:spcBef>
              <a:spcAft>
                <a:spcPts val="0"/>
              </a:spcAft>
              <a:buClr>
                <a:srgbClr val="888888"/>
              </a:buClr>
              <a:buSzPts val="3200"/>
              <a:buNone/>
            </a:pPr>
            <a:r>
              <a:rPr lang="en-US"/>
              <a:t>Lorenzo Valtriani</a:t>
            </a:r>
            <a:endParaRPr/>
          </a:p>
          <a:p>
            <a:pPr indent="0" lvl="0" marL="0" rtl="0" algn="ctr">
              <a:spcBef>
                <a:spcPts val="0"/>
              </a:spcBef>
              <a:spcAft>
                <a:spcPts val="0"/>
              </a:spcAft>
              <a:buClr>
                <a:srgbClr val="888888"/>
              </a:buClr>
              <a:buSzPts val="3200"/>
              <a:buNone/>
            </a:pPr>
            <a:r>
              <a:rPr lang="en-US"/>
              <a:t>Samuele Marchi</a:t>
            </a:r>
            <a:endParaRPr/>
          </a:p>
        </p:txBody>
      </p:sp>
      <p:pic>
        <p:nvPicPr>
          <p:cNvPr id="90" name="Google Shape;90;p1" title="logo_easydrug.jpg"/>
          <p:cNvPicPr preferRelativeResize="0"/>
          <p:nvPr/>
        </p:nvPicPr>
        <p:blipFill>
          <a:blip r:embed="rId3">
            <a:alphaModFix/>
          </a:blip>
          <a:stretch>
            <a:fillRect/>
          </a:stretch>
        </p:blipFill>
        <p:spPr>
          <a:xfrm>
            <a:off x="3837000" y="2428985"/>
            <a:ext cx="1470000" cy="14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txBox="1"/>
          <p:nvPr>
            <p:ph type="title"/>
          </p:nvPr>
        </p:nvSpPr>
        <p:spPr>
          <a:xfrm>
            <a:off x="182741" y="-623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UML Design Class Diagram</a:t>
            </a:r>
            <a:endParaRPr/>
          </a:p>
        </p:txBody>
      </p:sp>
      <p:pic>
        <p:nvPicPr>
          <p:cNvPr id="166" name="Google Shape;166;p7" title="uml.png"/>
          <p:cNvPicPr preferRelativeResize="0"/>
          <p:nvPr/>
        </p:nvPicPr>
        <p:blipFill>
          <a:blip r:embed="rId3">
            <a:alphaModFix/>
          </a:blip>
          <a:stretch>
            <a:fillRect/>
          </a:stretch>
        </p:blipFill>
        <p:spPr>
          <a:xfrm>
            <a:off x="1739513" y="976525"/>
            <a:ext cx="5648275" cy="5178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479f60d980_1_0"/>
          <p:cNvSpPr txBox="1"/>
          <p:nvPr>
            <p:ph type="title"/>
          </p:nvPr>
        </p:nvSpPr>
        <p:spPr>
          <a:xfrm>
            <a:off x="182741" y="-214707"/>
            <a:ext cx="8761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Application non-functional requirements</a:t>
            </a:r>
            <a:endParaRPr/>
          </a:p>
        </p:txBody>
      </p:sp>
      <p:sp>
        <p:nvSpPr>
          <p:cNvPr id="172" name="Google Shape;172;g3479f60d980_1_0"/>
          <p:cNvSpPr txBox="1"/>
          <p:nvPr/>
        </p:nvSpPr>
        <p:spPr>
          <a:xfrm>
            <a:off x="424543" y="718456"/>
            <a:ext cx="8343900" cy="5356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be implemented as PWA (progressive web app)</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be intuitive and user-friendly without requiring specific training</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be developed using an object-oriented programming language</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ensure high availability</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ensure partition </a:t>
            </a:r>
            <a:r>
              <a:rPr lang="en-US" sz="1800">
                <a:solidFill>
                  <a:schemeClr val="dk1"/>
                </a:solidFill>
                <a:latin typeface="Calibri"/>
                <a:ea typeface="Calibri"/>
                <a:cs typeface="Calibri"/>
                <a:sym typeface="Calibri"/>
              </a:rPr>
              <a:t>tolerance</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be able to store and quickly query a large volume of data</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ensure data integrity in case of a crash</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ensure inter-database consistency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store all active prescriptions in the key-value database for one month</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store all drugs in the prescription cart in the key-value database for one day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store all drugs in the purchase cart in the key-value database for one hour</a:t>
            </a:r>
            <a:endParaRPr sz="1800">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system must encrypt passwords with actual security standard</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500"/>
                                        <p:tgtEl>
                                          <p:spTgt spid="17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500"/>
                                        <p:tgtEl>
                                          <p:spTgt spid="17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500"/>
                                        <p:tgtEl>
                                          <p:spTgt spid="17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500"/>
                                        <p:tgtEl>
                                          <p:spTgt spid="17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 calcmode="lin" valueType="num">
                                      <p:cBhvr additive="base">
                                        <p:cTn dur="500"/>
                                        <p:tgtEl>
                                          <p:spTgt spid="17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 calcmode="lin" valueType="num">
                                      <p:cBhvr additive="base">
                                        <p:cTn dur="500"/>
                                        <p:tgtEl>
                                          <p:spTgt spid="17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anim calcmode="lin" valueType="num">
                                      <p:cBhvr additive="base">
                                        <p:cTn dur="500"/>
                                        <p:tgtEl>
                                          <p:spTgt spid="17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72">
                                            <p:txEl>
                                              <p:pRg end="7" st="7"/>
                                            </p:txEl>
                                          </p:spTgt>
                                        </p:tgtEl>
                                        <p:attrNameLst>
                                          <p:attrName>style.visibility</p:attrName>
                                        </p:attrNameLst>
                                      </p:cBhvr>
                                      <p:to>
                                        <p:strVal val="visible"/>
                                      </p:to>
                                    </p:set>
                                    <p:anim calcmode="lin" valueType="num">
                                      <p:cBhvr additive="base">
                                        <p:cTn dur="500"/>
                                        <p:tgtEl>
                                          <p:spTgt spid="17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72">
                                            <p:txEl>
                                              <p:pRg end="8" st="8"/>
                                            </p:txEl>
                                          </p:spTgt>
                                        </p:tgtEl>
                                        <p:attrNameLst>
                                          <p:attrName>style.visibility</p:attrName>
                                        </p:attrNameLst>
                                      </p:cBhvr>
                                      <p:to>
                                        <p:strVal val="visible"/>
                                      </p:to>
                                    </p:set>
                                    <p:anim calcmode="lin" valueType="num">
                                      <p:cBhvr additive="base">
                                        <p:cTn dur="500"/>
                                        <p:tgtEl>
                                          <p:spTgt spid="17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172">
                                            <p:txEl>
                                              <p:pRg end="9" st="9"/>
                                            </p:txEl>
                                          </p:spTgt>
                                        </p:tgtEl>
                                        <p:attrNameLst>
                                          <p:attrName>style.visibility</p:attrName>
                                        </p:attrNameLst>
                                      </p:cBhvr>
                                      <p:to>
                                        <p:strVal val="visible"/>
                                      </p:to>
                                    </p:set>
                                    <p:anim calcmode="lin" valueType="num">
                                      <p:cBhvr additive="base">
                                        <p:cTn dur="500"/>
                                        <p:tgtEl>
                                          <p:spTgt spid="172">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72">
                                            <p:txEl>
                                              <p:pRg end="10" st="10"/>
                                            </p:txEl>
                                          </p:spTgt>
                                        </p:tgtEl>
                                        <p:attrNameLst>
                                          <p:attrName>style.visibility</p:attrName>
                                        </p:attrNameLst>
                                      </p:cBhvr>
                                      <p:to>
                                        <p:strVal val="visible"/>
                                      </p:to>
                                    </p:set>
                                    <p:anim calcmode="lin" valueType="num">
                                      <p:cBhvr additive="base">
                                        <p:cTn dur="500"/>
                                        <p:tgtEl>
                                          <p:spTgt spid="172">
                                            <p:txEl>
                                              <p:pRg end="10" st="1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172">
                                            <p:txEl>
                                              <p:pRg end="11" st="11"/>
                                            </p:txEl>
                                          </p:spTgt>
                                        </p:tgtEl>
                                        <p:attrNameLst>
                                          <p:attrName>style.visibility</p:attrName>
                                        </p:attrNameLst>
                                      </p:cBhvr>
                                      <p:to>
                                        <p:strVal val="visible"/>
                                      </p:to>
                                    </p:set>
                                    <p:anim calcmode="lin" valueType="num">
                                      <p:cBhvr additive="base">
                                        <p:cTn dur="500"/>
                                        <p:tgtEl>
                                          <p:spTgt spid="17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479f60d980_1_5"/>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 theorem</a:t>
            </a:r>
            <a:endParaRPr/>
          </a:p>
        </p:txBody>
      </p:sp>
      <p:grpSp>
        <p:nvGrpSpPr>
          <p:cNvPr id="178" name="Google Shape;178;g3479f60d980_1_5"/>
          <p:cNvGrpSpPr/>
          <p:nvPr/>
        </p:nvGrpSpPr>
        <p:grpSpPr>
          <a:xfrm>
            <a:off x="4191000" y="1385500"/>
            <a:ext cx="3124150" cy="2811000"/>
            <a:chOff x="4191000" y="1385500"/>
            <a:chExt cx="3124150" cy="2811000"/>
          </a:xfrm>
        </p:grpSpPr>
        <p:sp>
          <p:nvSpPr>
            <p:cNvPr id="179" name="Google Shape;179;g3479f60d980_1_5"/>
            <p:cNvSpPr/>
            <p:nvPr/>
          </p:nvSpPr>
          <p:spPr>
            <a:xfrm>
              <a:off x="4191000" y="1385500"/>
              <a:ext cx="2811000" cy="2811000"/>
            </a:xfrm>
            <a:prstGeom prst="ellipse">
              <a:avLst/>
            </a:prstGeom>
            <a:solidFill>
              <a:srgbClr val="FFFF00">
                <a:alpha val="58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0" name="Google Shape;180;g3479f60d980_1_5"/>
            <p:cNvSpPr txBox="1"/>
            <p:nvPr/>
          </p:nvSpPr>
          <p:spPr>
            <a:xfrm>
              <a:off x="5168950" y="2067075"/>
              <a:ext cx="2146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Partition Tolerance</a:t>
              </a:r>
              <a:endParaRPr sz="2600">
                <a:solidFill>
                  <a:schemeClr val="dk1"/>
                </a:solidFill>
                <a:latin typeface="Calibri"/>
                <a:ea typeface="Calibri"/>
                <a:cs typeface="Calibri"/>
                <a:sym typeface="Calibri"/>
              </a:endParaRPr>
            </a:p>
          </p:txBody>
        </p:sp>
      </p:grpSp>
      <p:grpSp>
        <p:nvGrpSpPr>
          <p:cNvPr id="181" name="Google Shape;181;g3479f60d980_1_5"/>
          <p:cNvGrpSpPr/>
          <p:nvPr/>
        </p:nvGrpSpPr>
        <p:grpSpPr>
          <a:xfrm>
            <a:off x="2047875" y="1372800"/>
            <a:ext cx="2811000" cy="2811000"/>
            <a:chOff x="2047875" y="1372800"/>
            <a:chExt cx="2811000" cy="2811000"/>
          </a:xfrm>
        </p:grpSpPr>
        <p:sp>
          <p:nvSpPr>
            <p:cNvPr id="182" name="Google Shape;182;g3479f60d980_1_5"/>
            <p:cNvSpPr/>
            <p:nvPr/>
          </p:nvSpPr>
          <p:spPr>
            <a:xfrm>
              <a:off x="2047875" y="1372800"/>
              <a:ext cx="2811000" cy="2811000"/>
            </a:xfrm>
            <a:prstGeom prst="ellipse">
              <a:avLst/>
            </a:prstGeom>
            <a:solidFill>
              <a:srgbClr val="FF0000">
                <a:alpha val="6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 name="Google Shape;183;g3479f60d980_1_5"/>
            <p:cNvSpPr txBox="1"/>
            <p:nvPr/>
          </p:nvSpPr>
          <p:spPr>
            <a:xfrm>
              <a:off x="2401200" y="2337200"/>
              <a:ext cx="178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Consistency</a:t>
              </a:r>
              <a:endParaRPr sz="2600">
                <a:solidFill>
                  <a:schemeClr val="dk1"/>
                </a:solidFill>
                <a:latin typeface="Calibri"/>
                <a:ea typeface="Calibri"/>
                <a:cs typeface="Calibri"/>
                <a:sym typeface="Calibri"/>
              </a:endParaRPr>
            </a:p>
          </p:txBody>
        </p:sp>
      </p:grpSp>
      <p:grpSp>
        <p:nvGrpSpPr>
          <p:cNvPr id="184" name="Google Shape;184;g3479f60d980_1_5"/>
          <p:cNvGrpSpPr/>
          <p:nvPr/>
        </p:nvGrpSpPr>
        <p:grpSpPr>
          <a:xfrm>
            <a:off x="3158150" y="2922200"/>
            <a:ext cx="2811000" cy="2811000"/>
            <a:chOff x="3158150" y="2922200"/>
            <a:chExt cx="2811000" cy="2811000"/>
          </a:xfrm>
        </p:grpSpPr>
        <p:sp>
          <p:nvSpPr>
            <p:cNvPr id="185" name="Google Shape;185;g3479f60d980_1_5"/>
            <p:cNvSpPr/>
            <p:nvPr/>
          </p:nvSpPr>
          <p:spPr>
            <a:xfrm>
              <a:off x="3158150" y="2922200"/>
              <a:ext cx="2811000" cy="2811000"/>
            </a:xfrm>
            <a:prstGeom prst="ellipse">
              <a:avLst/>
            </a:prstGeom>
            <a:solidFill>
              <a:srgbClr val="0000FF">
                <a:alpha val="5881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g3479f60d980_1_5"/>
            <p:cNvSpPr txBox="1"/>
            <p:nvPr/>
          </p:nvSpPr>
          <p:spPr>
            <a:xfrm>
              <a:off x="3727950" y="4504925"/>
              <a:ext cx="168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Availability</a:t>
              </a:r>
              <a:endParaRPr sz="2600">
                <a:solidFill>
                  <a:schemeClr val="dk1"/>
                </a:solidFill>
                <a:latin typeface="Calibri"/>
                <a:ea typeface="Calibri"/>
                <a:cs typeface="Calibri"/>
                <a:sym typeface="Calibri"/>
              </a:endParaRPr>
            </a:p>
          </p:txBody>
        </p:sp>
      </p:grpSp>
      <p:sp>
        <p:nvSpPr>
          <p:cNvPr id="187" name="Google Shape;187;g3479f60d980_1_5"/>
          <p:cNvSpPr txBox="1"/>
          <p:nvPr/>
        </p:nvSpPr>
        <p:spPr>
          <a:xfrm>
            <a:off x="4858875" y="3271500"/>
            <a:ext cx="68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200">
                <a:solidFill>
                  <a:srgbClr val="00FF00"/>
                </a:solidFill>
                <a:latin typeface="Calibri"/>
                <a:ea typeface="Calibri"/>
                <a:cs typeface="Calibri"/>
                <a:sym typeface="Calibri"/>
              </a:rPr>
              <a:t>AP</a:t>
            </a:r>
            <a:endParaRPr b="1" i="1" sz="3200">
              <a:solidFill>
                <a:srgbClr val="00FF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479f60d980_1_1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Databases</a:t>
            </a:r>
            <a:endParaRPr/>
          </a:p>
        </p:txBody>
      </p:sp>
      <p:sp>
        <p:nvSpPr>
          <p:cNvPr id="193" name="Google Shape;193;g3479f60d980_1_10"/>
          <p:cNvSpPr txBox="1"/>
          <p:nvPr/>
        </p:nvSpPr>
        <p:spPr>
          <a:xfrm>
            <a:off x="424543" y="1404256"/>
            <a:ext cx="8343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194" name="Google Shape;194;g3479f60d980_1_10"/>
          <p:cNvPicPr preferRelativeResize="0"/>
          <p:nvPr/>
        </p:nvPicPr>
        <p:blipFill>
          <a:blip r:embed="rId3">
            <a:alphaModFix/>
          </a:blip>
          <a:stretch>
            <a:fillRect/>
          </a:stretch>
        </p:blipFill>
        <p:spPr>
          <a:xfrm>
            <a:off x="1003300" y="1681238"/>
            <a:ext cx="1971875" cy="1971875"/>
          </a:xfrm>
          <a:prstGeom prst="rect">
            <a:avLst/>
          </a:prstGeom>
          <a:noFill/>
          <a:ln>
            <a:noFill/>
          </a:ln>
        </p:spPr>
      </p:pic>
      <p:pic>
        <p:nvPicPr>
          <p:cNvPr id="195" name="Google Shape;195;g3479f60d980_1_10"/>
          <p:cNvPicPr preferRelativeResize="0"/>
          <p:nvPr/>
        </p:nvPicPr>
        <p:blipFill>
          <a:blip r:embed="rId4">
            <a:alphaModFix/>
          </a:blip>
          <a:stretch>
            <a:fillRect/>
          </a:stretch>
        </p:blipFill>
        <p:spPr>
          <a:xfrm>
            <a:off x="4872925" y="1571540"/>
            <a:ext cx="3895526" cy="2191250"/>
          </a:xfrm>
          <a:prstGeom prst="rect">
            <a:avLst/>
          </a:prstGeom>
          <a:noFill/>
          <a:ln>
            <a:noFill/>
          </a:ln>
        </p:spPr>
      </p:pic>
      <p:pic>
        <p:nvPicPr>
          <p:cNvPr id="196" name="Google Shape;196;g3479f60d980_1_10"/>
          <p:cNvPicPr preferRelativeResize="0"/>
          <p:nvPr/>
        </p:nvPicPr>
        <p:blipFill>
          <a:blip r:embed="rId5">
            <a:alphaModFix/>
          </a:blip>
          <a:stretch>
            <a:fillRect/>
          </a:stretch>
        </p:blipFill>
        <p:spPr>
          <a:xfrm>
            <a:off x="3777825" y="4101250"/>
            <a:ext cx="1588350" cy="1588350"/>
          </a:xfrm>
          <a:prstGeom prst="rect">
            <a:avLst/>
          </a:prstGeom>
          <a:noFill/>
          <a:ln>
            <a:noFill/>
          </a:ln>
        </p:spPr>
      </p:pic>
      <p:sp>
        <p:nvSpPr>
          <p:cNvPr id="197" name="Google Shape;197;g3479f60d980_1_10"/>
          <p:cNvSpPr/>
          <p:nvPr/>
        </p:nvSpPr>
        <p:spPr>
          <a:xfrm>
            <a:off x="5261175" y="3986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 name="Google Shape;198;g3479f60d980_1_10"/>
          <p:cNvSpPr/>
          <p:nvPr/>
        </p:nvSpPr>
        <p:spPr>
          <a:xfrm>
            <a:off x="5261175" y="3517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 name="Google Shape;199;g3479f60d980_1_10"/>
          <p:cNvSpPr/>
          <p:nvPr/>
        </p:nvSpPr>
        <p:spPr>
          <a:xfrm>
            <a:off x="5819975" y="33400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g3479f60d980_1_10"/>
          <p:cNvSpPr txBox="1"/>
          <p:nvPr/>
        </p:nvSpPr>
        <p:spPr>
          <a:xfrm>
            <a:off x="182750" y="3831025"/>
            <a:ext cx="3414000" cy="219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Store temporary attributes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Simple queries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Simple data models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Fast data access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Low query response time</a:t>
            </a:r>
            <a:endParaRPr sz="1800">
              <a:solidFill>
                <a:schemeClr val="dk1"/>
              </a:solidFill>
              <a:latin typeface="Calibri"/>
              <a:ea typeface="Calibri"/>
              <a:cs typeface="Calibri"/>
              <a:sym typeface="Calibri"/>
            </a:endParaRPr>
          </a:p>
        </p:txBody>
      </p:sp>
      <p:sp>
        <p:nvSpPr>
          <p:cNvPr id="201" name="Google Shape;201;g3479f60d980_1_10"/>
          <p:cNvSpPr/>
          <p:nvPr/>
        </p:nvSpPr>
        <p:spPr>
          <a:xfrm>
            <a:off x="5544075" y="3097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2" name="Google Shape;202;g3479f60d980_1_10"/>
          <p:cNvSpPr/>
          <p:nvPr/>
        </p:nvSpPr>
        <p:spPr>
          <a:xfrm>
            <a:off x="4101063" y="39233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g3479f60d980_1_10"/>
          <p:cNvSpPr/>
          <p:nvPr/>
        </p:nvSpPr>
        <p:spPr>
          <a:xfrm>
            <a:off x="4101063" y="3653125"/>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g3479f60d980_1_10"/>
          <p:cNvSpPr/>
          <p:nvPr/>
        </p:nvSpPr>
        <p:spPr>
          <a:xfrm>
            <a:off x="3681963" y="35179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g3479f60d980_1_10"/>
          <p:cNvSpPr/>
          <p:nvPr/>
        </p:nvSpPr>
        <p:spPr>
          <a:xfrm>
            <a:off x="3681963" y="30979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g3479f60d980_1_10"/>
          <p:cNvSpPr/>
          <p:nvPr/>
        </p:nvSpPr>
        <p:spPr>
          <a:xfrm>
            <a:off x="3212063" y="2851938"/>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g3479f60d980_1_10"/>
          <p:cNvSpPr/>
          <p:nvPr/>
        </p:nvSpPr>
        <p:spPr>
          <a:xfrm>
            <a:off x="2975163" y="2443113"/>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 name="Google Shape;208;g3479f60d980_1_10"/>
          <p:cNvSpPr txBox="1"/>
          <p:nvPr/>
        </p:nvSpPr>
        <p:spPr>
          <a:xfrm>
            <a:off x="5599650" y="3831025"/>
            <a:ext cx="3345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Store and elaborate large amount of data</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Complex queries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Huge flexibility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Horizontal scalability</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300"/>
                                        <p:tgtEl>
                                          <p:spTgt spid="19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300"/>
                                        <p:tgtEl>
                                          <p:spTgt spid="19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300"/>
                                        <p:tgtEl>
                                          <p:spTgt spid="199"/>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
                                        <p:tgtEl>
                                          <p:spTgt spid="201"/>
                                        </p:tgtEl>
                                      </p:cBhvr>
                                    </p:animEffec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300"/>
                                        <p:tgtEl>
                                          <p:spTgt spid="20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300"/>
                                        <p:tgtEl>
                                          <p:spTgt spid="203"/>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300"/>
                                        <p:tgtEl>
                                          <p:spTgt spid="204"/>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00"/>
                                        <p:tgtEl>
                                          <p:spTgt spid="205"/>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300"/>
                                        <p:tgtEl>
                                          <p:spTgt spid="207"/>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3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47ec8c4189_0_3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a:t>
            </a:r>
            <a:endParaRPr/>
          </a:p>
        </p:txBody>
      </p:sp>
      <p:pic>
        <p:nvPicPr>
          <p:cNvPr id="214" name="Google Shape;214;g347ec8c4189_0_30"/>
          <p:cNvPicPr preferRelativeResize="0"/>
          <p:nvPr/>
        </p:nvPicPr>
        <p:blipFill rotWithShape="1">
          <a:blip r:embed="rId3">
            <a:alphaModFix/>
          </a:blip>
          <a:srcRect b="39343" l="22934" r="41107" t="36315"/>
          <a:stretch/>
        </p:blipFill>
        <p:spPr>
          <a:xfrm>
            <a:off x="2172650" y="4005850"/>
            <a:ext cx="4782000" cy="1719651"/>
          </a:xfrm>
          <a:prstGeom prst="rect">
            <a:avLst/>
          </a:prstGeom>
          <a:noFill/>
          <a:ln>
            <a:noFill/>
          </a:ln>
        </p:spPr>
      </p:pic>
      <p:pic>
        <p:nvPicPr>
          <p:cNvPr id="215" name="Google Shape;215;g347ec8c4189_0_30"/>
          <p:cNvPicPr preferRelativeResize="0"/>
          <p:nvPr/>
        </p:nvPicPr>
        <p:blipFill rotWithShape="1">
          <a:blip r:embed="rId4">
            <a:alphaModFix/>
          </a:blip>
          <a:srcRect b="43324" l="23605" r="40922" t="36260"/>
          <a:stretch/>
        </p:blipFill>
        <p:spPr>
          <a:xfrm>
            <a:off x="4880750" y="1740750"/>
            <a:ext cx="4119326" cy="1259417"/>
          </a:xfrm>
          <a:prstGeom prst="rect">
            <a:avLst/>
          </a:prstGeom>
          <a:noFill/>
          <a:ln>
            <a:noFill/>
          </a:ln>
        </p:spPr>
      </p:pic>
      <p:sp>
        <p:nvSpPr>
          <p:cNvPr id="216" name="Google Shape;216;g347ec8c4189_0_30"/>
          <p:cNvSpPr txBox="1"/>
          <p:nvPr/>
        </p:nvSpPr>
        <p:spPr>
          <a:xfrm>
            <a:off x="6102350" y="1339950"/>
            <a:ext cx="14874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Doctors Collection</a:t>
            </a:r>
            <a:endParaRPr sz="1300">
              <a:solidFill>
                <a:schemeClr val="dk1"/>
              </a:solidFill>
              <a:latin typeface="Calibri"/>
              <a:ea typeface="Calibri"/>
              <a:cs typeface="Calibri"/>
              <a:sym typeface="Calibri"/>
            </a:endParaRPr>
          </a:p>
        </p:txBody>
      </p:sp>
      <p:sp>
        <p:nvSpPr>
          <p:cNvPr id="217" name="Google Shape;217;g347ec8c4189_0_30"/>
          <p:cNvSpPr txBox="1"/>
          <p:nvPr/>
        </p:nvSpPr>
        <p:spPr>
          <a:xfrm>
            <a:off x="1149938" y="1339950"/>
            <a:ext cx="1968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Pharmacies Collection</a:t>
            </a:r>
            <a:endParaRPr sz="1300">
              <a:solidFill>
                <a:schemeClr val="dk1"/>
              </a:solidFill>
              <a:latin typeface="Calibri"/>
              <a:ea typeface="Calibri"/>
              <a:cs typeface="Calibri"/>
              <a:sym typeface="Calibri"/>
            </a:endParaRPr>
          </a:p>
        </p:txBody>
      </p:sp>
      <p:pic>
        <p:nvPicPr>
          <p:cNvPr id="218" name="Google Shape;218;g347ec8c4189_0_30"/>
          <p:cNvPicPr preferRelativeResize="0"/>
          <p:nvPr/>
        </p:nvPicPr>
        <p:blipFill rotWithShape="1">
          <a:blip r:embed="rId5">
            <a:alphaModFix/>
          </a:blip>
          <a:srcRect b="38560" l="22592" r="40660" t="36503"/>
          <a:stretch/>
        </p:blipFill>
        <p:spPr>
          <a:xfrm>
            <a:off x="143913" y="1740750"/>
            <a:ext cx="4217174" cy="1520183"/>
          </a:xfrm>
          <a:prstGeom prst="rect">
            <a:avLst/>
          </a:prstGeom>
          <a:noFill/>
          <a:ln>
            <a:noFill/>
          </a:ln>
        </p:spPr>
      </p:pic>
      <p:sp>
        <p:nvSpPr>
          <p:cNvPr id="219" name="Google Shape;219;g347ec8c4189_0_30"/>
          <p:cNvSpPr txBox="1"/>
          <p:nvPr/>
        </p:nvSpPr>
        <p:spPr>
          <a:xfrm>
            <a:off x="3675738" y="3681250"/>
            <a:ext cx="17925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Researchers Collection</a:t>
            </a:r>
            <a:endParaRPr sz="1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47ec8c4189_0_43"/>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a:t>
            </a:r>
            <a:endParaRPr/>
          </a:p>
        </p:txBody>
      </p:sp>
      <p:pic>
        <p:nvPicPr>
          <p:cNvPr id="225" name="Google Shape;225;g347ec8c4189_0_43"/>
          <p:cNvPicPr preferRelativeResize="0"/>
          <p:nvPr/>
        </p:nvPicPr>
        <p:blipFill rotWithShape="1">
          <a:blip r:embed="rId3">
            <a:alphaModFix/>
          </a:blip>
          <a:srcRect b="4622" l="18504" r="51010" t="32138"/>
          <a:stretch/>
        </p:blipFill>
        <p:spPr>
          <a:xfrm>
            <a:off x="182750" y="1784613"/>
            <a:ext cx="3314251" cy="3740049"/>
          </a:xfrm>
          <a:prstGeom prst="rect">
            <a:avLst/>
          </a:prstGeom>
          <a:noFill/>
          <a:ln>
            <a:noFill/>
          </a:ln>
        </p:spPr>
      </p:pic>
      <p:sp>
        <p:nvSpPr>
          <p:cNvPr id="226" name="Google Shape;226;g347ec8c4189_0_43"/>
          <p:cNvSpPr txBox="1"/>
          <p:nvPr/>
        </p:nvSpPr>
        <p:spPr>
          <a:xfrm>
            <a:off x="886487" y="1435150"/>
            <a:ext cx="19068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Patients Collection</a:t>
            </a:r>
            <a:endParaRPr sz="1300">
              <a:solidFill>
                <a:schemeClr val="dk1"/>
              </a:solidFill>
              <a:latin typeface="Calibri"/>
              <a:ea typeface="Calibri"/>
              <a:cs typeface="Calibri"/>
              <a:sym typeface="Calibri"/>
            </a:endParaRPr>
          </a:p>
        </p:txBody>
      </p:sp>
      <p:pic>
        <p:nvPicPr>
          <p:cNvPr id="227" name="Google Shape;227;g347ec8c4189_0_43"/>
          <p:cNvPicPr preferRelativeResize="0"/>
          <p:nvPr/>
        </p:nvPicPr>
        <p:blipFill>
          <a:blip r:embed="rId4">
            <a:alphaModFix/>
          </a:blip>
          <a:stretch>
            <a:fillRect/>
          </a:stretch>
        </p:blipFill>
        <p:spPr>
          <a:xfrm>
            <a:off x="2669450" y="4226325"/>
            <a:ext cx="3386700" cy="1808800"/>
          </a:xfrm>
          <a:prstGeom prst="rect">
            <a:avLst/>
          </a:prstGeom>
          <a:noFill/>
          <a:ln>
            <a:noFill/>
          </a:ln>
        </p:spPr>
      </p:pic>
      <p:sp>
        <p:nvSpPr>
          <p:cNvPr id="228" name="Google Shape;228;g347ec8c4189_0_43"/>
          <p:cNvSpPr txBox="1"/>
          <p:nvPr/>
        </p:nvSpPr>
        <p:spPr>
          <a:xfrm>
            <a:off x="2666300" y="3869425"/>
            <a:ext cx="604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Patient-to-Doctor Ratio by City</a:t>
            </a:r>
            <a:endParaRPr sz="1600">
              <a:solidFill>
                <a:schemeClr val="dk1"/>
              </a:solidFill>
              <a:latin typeface="Calibri"/>
              <a:ea typeface="Calibri"/>
              <a:cs typeface="Calibri"/>
              <a:sym typeface="Calibri"/>
            </a:endParaRPr>
          </a:p>
        </p:txBody>
      </p:sp>
      <p:pic>
        <p:nvPicPr>
          <p:cNvPr id="229" name="Google Shape;229;g347ec8c4189_0_43" title="patienthome2.png"/>
          <p:cNvPicPr preferRelativeResize="0"/>
          <p:nvPr/>
        </p:nvPicPr>
        <p:blipFill>
          <a:blip r:embed="rId5">
            <a:alphaModFix/>
          </a:blip>
          <a:stretch>
            <a:fillRect/>
          </a:stretch>
        </p:blipFill>
        <p:spPr>
          <a:xfrm>
            <a:off x="6349650" y="1418937"/>
            <a:ext cx="2561200" cy="4471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47ec8c4189_0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(ii)</a:t>
            </a:r>
            <a:endParaRPr/>
          </a:p>
        </p:txBody>
      </p:sp>
      <p:pic>
        <p:nvPicPr>
          <p:cNvPr id="235" name="Google Shape;235;g347ec8c4189_0_0"/>
          <p:cNvPicPr preferRelativeResize="0"/>
          <p:nvPr/>
        </p:nvPicPr>
        <p:blipFill rotWithShape="1">
          <a:blip r:embed="rId4">
            <a:alphaModFix/>
          </a:blip>
          <a:srcRect b="17005" l="19034" r="58114" t="37647"/>
          <a:stretch/>
        </p:blipFill>
        <p:spPr>
          <a:xfrm>
            <a:off x="295700" y="1665375"/>
            <a:ext cx="3060000" cy="3226074"/>
          </a:xfrm>
          <a:prstGeom prst="rect">
            <a:avLst/>
          </a:prstGeom>
          <a:noFill/>
          <a:ln>
            <a:noFill/>
          </a:ln>
        </p:spPr>
      </p:pic>
      <p:sp>
        <p:nvSpPr>
          <p:cNvPr id="236" name="Google Shape;236;g347ec8c4189_0_0"/>
          <p:cNvSpPr txBox="1"/>
          <p:nvPr/>
        </p:nvSpPr>
        <p:spPr>
          <a:xfrm>
            <a:off x="931705" y="1356675"/>
            <a:ext cx="182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Drugs Collections</a:t>
            </a:r>
            <a:endParaRPr sz="1300">
              <a:solidFill>
                <a:schemeClr val="dk1"/>
              </a:solidFill>
              <a:latin typeface="Calibri"/>
              <a:ea typeface="Calibri"/>
              <a:cs typeface="Calibri"/>
              <a:sym typeface="Calibri"/>
            </a:endParaRPr>
          </a:p>
        </p:txBody>
      </p:sp>
      <p:pic>
        <p:nvPicPr>
          <p:cNvPr id="237" name="Google Shape;237;g347ec8c4189_0_0"/>
          <p:cNvPicPr preferRelativeResize="0"/>
          <p:nvPr/>
        </p:nvPicPr>
        <p:blipFill>
          <a:blip r:embed="rId5">
            <a:alphaModFix/>
          </a:blip>
          <a:stretch>
            <a:fillRect/>
          </a:stretch>
        </p:blipFill>
        <p:spPr>
          <a:xfrm>
            <a:off x="4205000" y="1574074"/>
            <a:ext cx="4073450" cy="2188200"/>
          </a:xfrm>
          <a:prstGeom prst="rect">
            <a:avLst/>
          </a:prstGeom>
          <a:noFill/>
          <a:ln>
            <a:noFill/>
          </a:ln>
        </p:spPr>
      </p:pic>
      <p:sp>
        <p:nvSpPr>
          <p:cNvPr id="238" name="Google Shape;238;g347ec8c4189_0_0"/>
          <p:cNvSpPr txBox="1"/>
          <p:nvPr/>
        </p:nvSpPr>
        <p:spPr>
          <a:xfrm>
            <a:off x="4205025" y="3713275"/>
            <a:ext cx="407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Retrieving Indications with Fewer drugs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4640ade8cc_0_11"/>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(iii)</a:t>
            </a:r>
            <a:endParaRPr/>
          </a:p>
        </p:txBody>
      </p:sp>
      <p:pic>
        <p:nvPicPr>
          <p:cNvPr id="244" name="Google Shape;244;g34640ade8cc_0_11"/>
          <p:cNvPicPr preferRelativeResize="0"/>
          <p:nvPr/>
        </p:nvPicPr>
        <p:blipFill rotWithShape="1">
          <a:blip r:embed="rId4">
            <a:alphaModFix/>
          </a:blip>
          <a:srcRect b="53013" l="19742" r="60240" t="30981"/>
          <a:stretch/>
        </p:blipFill>
        <p:spPr>
          <a:xfrm>
            <a:off x="692075" y="1555075"/>
            <a:ext cx="2690750" cy="1142999"/>
          </a:xfrm>
          <a:prstGeom prst="rect">
            <a:avLst/>
          </a:prstGeom>
          <a:noFill/>
          <a:ln>
            <a:noFill/>
          </a:ln>
        </p:spPr>
      </p:pic>
      <p:sp>
        <p:nvSpPr>
          <p:cNvPr id="245" name="Google Shape;245;g34640ade8cc_0_11"/>
          <p:cNvSpPr txBox="1"/>
          <p:nvPr/>
        </p:nvSpPr>
        <p:spPr>
          <a:xfrm>
            <a:off x="926258" y="1170175"/>
            <a:ext cx="222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Purchases </a:t>
            </a:r>
            <a:r>
              <a:rPr lang="en-US" sz="1300">
                <a:solidFill>
                  <a:schemeClr val="dk1"/>
                </a:solidFill>
                <a:latin typeface="Calibri"/>
                <a:ea typeface="Calibri"/>
                <a:cs typeface="Calibri"/>
                <a:sym typeface="Calibri"/>
              </a:rPr>
              <a:t>Collections</a:t>
            </a:r>
            <a:endParaRPr sz="1300">
              <a:solidFill>
                <a:schemeClr val="dk1"/>
              </a:solidFill>
              <a:latin typeface="Calibri"/>
              <a:ea typeface="Calibri"/>
              <a:cs typeface="Calibri"/>
              <a:sym typeface="Calibri"/>
            </a:endParaRPr>
          </a:p>
        </p:txBody>
      </p:sp>
      <p:pic>
        <p:nvPicPr>
          <p:cNvPr id="246" name="Google Shape;246;g34640ade8cc_0_11"/>
          <p:cNvPicPr preferRelativeResize="0"/>
          <p:nvPr/>
        </p:nvPicPr>
        <p:blipFill>
          <a:blip r:embed="rId5">
            <a:alphaModFix/>
          </a:blip>
          <a:stretch>
            <a:fillRect/>
          </a:stretch>
        </p:blipFill>
        <p:spPr>
          <a:xfrm>
            <a:off x="4750250" y="1170175"/>
            <a:ext cx="3954800" cy="4366550"/>
          </a:xfrm>
          <a:prstGeom prst="rect">
            <a:avLst/>
          </a:prstGeom>
          <a:noFill/>
          <a:ln>
            <a:noFill/>
          </a:ln>
        </p:spPr>
      </p:pic>
      <p:sp>
        <p:nvSpPr>
          <p:cNvPr id="247" name="Google Shape;247;g34640ade8cc_0_11"/>
          <p:cNvSpPr txBox="1"/>
          <p:nvPr/>
        </p:nvSpPr>
        <p:spPr>
          <a:xfrm>
            <a:off x="4750250" y="5536725"/>
            <a:ext cx="3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Geographical Distribution of drug Purchases</a:t>
            </a:r>
            <a:endParaRPr/>
          </a:p>
        </p:txBody>
      </p:sp>
      <p:pic>
        <p:nvPicPr>
          <p:cNvPr id="248" name="Google Shape;248;g34640ade8cc_0_11"/>
          <p:cNvPicPr preferRelativeResize="0"/>
          <p:nvPr/>
        </p:nvPicPr>
        <p:blipFill>
          <a:blip r:embed="rId6">
            <a:alphaModFix/>
          </a:blip>
          <a:stretch>
            <a:fillRect/>
          </a:stretch>
        </p:blipFill>
        <p:spPr>
          <a:xfrm>
            <a:off x="813025" y="2972900"/>
            <a:ext cx="2800501" cy="2563829"/>
          </a:xfrm>
          <a:prstGeom prst="rect">
            <a:avLst/>
          </a:prstGeom>
          <a:noFill/>
          <a:ln>
            <a:noFill/>
          </a:ln>
        </p:spPr>
      </p:pic>
      <p:sp>
        <p:nvSpPr>
          <p:cNvPr id="249" name="Google Shape;249;g34640ade8cc_0_11"/>
          <p:cNvSpPr txBox="1"/>
          <p:nvPr/>
        </p:nvSpPr>
        <p:spPr>
          <a:xfrm>
            <a:off x="660625" y="5536725"/>
            <a:ext cx="33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Retrieving the m</a:t>
            </a:r>
            <a:r>
              <a:rPr lang="en-US"/>
              <a:t>ost Purchased drugs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Replica Set Configuration</a:t>
            </a:r>
            <a:endParaRPr/>
          </a:p>
        </p:txBody>
      </p:sp>
      <p:pic>
        <p:nvPicPr>
          <p:cNvPr id="255" name="Google Shape;255;p10"/>
          <p:cNvPicPr preferRelativeResize="0"/>
          <p:nvPr/>
        </p:nvPicPr>
        <p:blipFill rotWithShape="1">
          <a:blip r:embed="rId4">
            <a:alphaModFix/>
          </a:blip>
          <a:srcRect b="39010" l="49998" r="25520" t="41317"/>
          <a:stretch/>
        </p:blipFill>
        <p:spPr>
          <a:xfrm>
            <a:off x="560538" y="2010425"/>
            <a:ext cx="4011475" cy="1712575"/>
          </a:xfrm>
          <a:prstGeom prst="rect">
            <a:avLst/>
          </a:prstGeom>
          <a:noFill/>
          <a:ln>
            <a:noFill/>
          </a:ln>
        </p:spPr>
      </p:pic>
      <p:sp>
        <p:nvSpPr>
          <p:cNvPr id="256" name="Google Shape;256;p10"/>
          <p:cNvSpPr txBox="1"/>
          <p:nvPr/>
        </p:nvSpPr>
        <p:spPr>
          <a:xfrm>
            <a:off x="1963475" y="3520100"/>
            <a:ext cx="189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Replica Set configuration </a:t>
            </a:r>
            <a:endParaRPr sz="1300">
              <a:solidFill>
                <a:schemeClr val="dk1"/>
              </a:solidFill>
              <a:latin typeface="Calibri"/>
              <a:ea typeface="Calibri"/>
              <a:cs typeface="Calibri"/>
              <a:sym typeface="Calibri"/>
            </a:endParaRPr>
          </a:p>
        </p:txBody>
      </p:sp>
      <p:sp>
        <p:nvSpPr>
          <p:cNvPr id="257" name="Google Shape;257;p10"/>
          <p:cNvSpPr txBox="1"/>
          <p:nvPr/>
        </p:nvSpPr>
        <p:spPr>
          <a:xfrm>
            <a:off x="5022900" y="1803750"/>
            <a:ext cx="3764700" cy="246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Replication structure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Primary Node: IP 10.1.1.20</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Replicas: IPs 10.1.1.21, 10.1.1.22</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i="1" lang="en-US">
                <a:solidFill>
                  <a:schemeClr val="dk1"/>
                </a:solidFill>
                <a:latin typeface="Calibri"/>
                <a:ea typeface="Calibri"/>
                <a:cs typeface="Calibri"/>
                <a:sym typeface="Calibri"/>
              </a:rPr>
              <a:t>Write Concern</a:t>
            </a:r>
            <a:r>
              <a:rPr lang="en-US">
                <a:solidFill>
                  <a:schemeClr val="dk1"/>
                </a:solidFill>
                <a:latin typeface="Calibri"/>
                <a:ea typeface="Calibri"/>
                <a:cs typeface="Calibri"/>
                <a:sym typeface="Calibri"/>
              </a:rPr>
              <a:t> = 1</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quick response time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eventual consistency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i="1" lang="en-US">
                <a:solidFill>
                  <a:schemeClr val="dk1"/>
                </a:solidFill>
                <a:latin typeface="Calibri"/>
                <a:ea typeface="Calibri"/>
                <a:cs typeface="Calibri"/>
                <a:sym typeface="Calibri"/>
              </a:rPr>
              <a:t>Read Preference</a:t>
            </a:r>
            <a:r>
              <a:rPr lang="en-US">
                <a:solidFill>
                  <a:schemeClr val="dk1"/>
                </a:solidFill>
                <a:latin typeface="Calibri"/>
                <a:ea typeface="Calibri"/>
                <a:cs typeface="Calibri"/>
                <a:sym typeface="Calibri"/>
              </a:rPr>
              <a:t> = nearest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reduce query latency</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balance of network’s throughput </a:t>
            </a:r>
            <a:endParaRPr>
              <a:solidFill>
                <a:schemeClr val="dk1"/>
              </a:solidFill>
              <a:latin typeface="Calibri"/>
              <a:ea typeface="Calibri"/>
              <a:cs typeface="Calibri"/>
              <a:sym typeface="Calibri"/>
            </a:endParaRPr>
          </a:p>
        </p:txBody>
      </p:sp>
      <p:sp>
        <p:nvSpPr>
          <p:cNvPr id="258" name="Google Shape;258;p10"/>
          <p:cNvSpPr txBox="1"/>
          <p:nvPr/>
        </p:nvSpPr>
        <p:spPr>
          <a:xfrm>
            <a:off x="413450" y="4859600"/>
            <a:ext cx="544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434343"/>
                </a:solidFill>
                <a:latin typeface="Courier New"/>
                <a:ea typeface="Courier New"/>
                <a:cs typeface="Courier New"/>
                <a:sym typeface="Courier New"/>
              </a:rPr>
              <a:t>mongodb://10.1.1.20:27017,10.1.1.21:27017,10.1.1.22:27017/EasyDrugDB?replicaSet=lsmdb&amp;</a:t>
            </a:r>
            <a:r>
              <a:rPr b="1" lang="en-US" sz="1200">
                <a:solidFill>
                  <a:srgbClr val="434343"/>
                </a:solidFill>
                <a:latin typeface="Courier New"/>
                <a:ea typeface="Courier New"/>
                <a:cs typeface="Courier New"/>
                <a:sym typeface="Courier New"/>
              </a:rPr>
              <a:t>readPreference=nearest</a:t>
            </a:r>
            <a:endParaRPr b="1" sz="12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 calcmode="lin" valueType="num">
                                      <p:cBhvr additive="base">
                                        <p:cTn dur="500"/>
                                        <p:tgtEl>
                                          <p:spTgt spid="25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 calcmode="lin" valueType="num">
                                      <p:cBhvr additive="base">
                                        <p:cTn dur="500"/>
                                        <p:tgtEl>
                                          <p:spTgt spid="25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 calcmode="lin" valueType="num">
                                      <p:cBhvr additive="base">
                                        <p:cTn dur="500"/>
                                        <p:tgtEl>
                                          <p:spTgt spid="25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 calcmode="lin" valueType="num">
                                      <p:cBhvr additive="base">
                                        <p:cTn dur="500"/>
                                        <p:tgtEl>
                                          <p:spTgt spid="25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 calcmode="lin" valueType="num">
                                      <p:cBhvr additive="base">
                                        <p:cTn dur="500"/>
                                        <p:tgtEl>
                                          <p:spTgt spid="25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 calcmode="lin" valueType="num">
                                      <p:cBhvr additive="base">
                                        <p:cTn dur="500"/>
                                        <p:tgtEl>
                                          <p:spTgt spid="25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 calcmode="lin" valueType="num">
                                      <p:cBhvr additive="base">
                                        <p:cTn dur="500"/>
                                        <p:tgtEl>
                                          <p:spTgt spid="257">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 calcmode="lin" valueType="num">
                                      <p:cBhvr additive="base">
                                        <p:cTn dur="500"/>
                                        <p:tgtEl>
                                          <p:spTgt spid="257">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anim calcmode="lin" valueType="num">
                                      <p:cBhvr additive="base">
                                        <p:cTn dur="500"/>
                                        <p:tgtEl>
                                          <p:spTgt spid="25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anim calcmode="lin" valueType="num">
                                      <p:cBhvr additive="base">
                                        <p:cTn dur="500"/>
                                        <p:tgtEl>
                                          <p:spTgt spid="257">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257">
                                            <p:txEl>
                                              <p:pRg end="10" st="10"/>
                                            </p:txEl>
                                          </p:spTgt>
                                        </p:tgtEl>
                                        <p:attrNameLst>
                                          <p:attrName>style.visibility</p:attrName>
                                        </p:attrNameLst>
                                      </p:cBhvr>
                                      <p:to>
                                        <p:strVal val="visible"/>
                                      </p:to>
                                    </p:set>
                                    <p:anim calcmode="lin" valueType="num">
                                      <p:cBhvr additive="base">
                                        <p:cTn dur="500"/>
                                        <p:tgtEl>
                                          <p:spTgt spid="25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1"/>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64" name="Google Shape;264;p11"/>
          <p:cNvSpPr txBox="1"/>
          <p:nvPr/>
        </p:nvSpPr>
        <p:spPr>
          <a:xfrm>
            <a:off x="754950" y="1233100"/>
            <a:ext cx="76341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drugs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Code: </a:t>
            </a:r>
            <a:r>
              <a:rPr lang="en-US" sz="1500">
                <a:solidFill>
                  <a:srgbClr val="434343"/>
                </a:solidFill>
                <a:latin typeface="Consolas"/>
                <a:ea typeface="Consolas"/>
                <a:cs typeface="Consolas"/>
                <a:sym typeface="Consolas"/>
              </a:rPr>
              <a:t>@CompoundIndex(def=”{‘drugName’:1, ‘onPrescription’:1}”)</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list of drugs by prefix, list of OTC by prefix, list of prescribable drugs by prefix</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Example query: </a:t>
            </a:r>
            <a:endParaRPr b="1"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1500">
                <a:solidFill>
                  <a:srgbClr val="434343"/>
                </a:solidFill>
                <a:latin typeface="Consolas"/>
                <a:ea typeface="Consolas"/>
                <a:cs typeface="Consolas"/>
                <a:sym typeface="Consolas"/>
              </a:rPr>
              <a:t>db["drugs"].find({ drugName : { $regex:'^caspofungin'},onPrescription : true }).explain("executionStats");</a:t>
            </a:r>
            <a:endParaRPr sz="1500">
              <a:solidFill>
                <a:srgbClr val="434343"/>
              </a:solidFill>
              <a:latin typeface="Consolas"/>
              <a:ea typeface="Consolas"/>
              <a:cs typeface="Consolas"/>
              <a:sym typeface="Consolas"/>
            </a:endParaRPr>
          </a:p>
        </p:txBody>
      </p:sp>
      <p:pic>
        <p:nvPicPr>
          <p:cNvPr id="265" name="Google Shape;265;p11" title="index1.png"/>
          <p:cNvPicPr preferRelativeResize="0"/>
          <p:nvPr/>
        </p:nvPicPr>
        <p:blipFill>
          <a:blip r:embed="rId3">
            <a:alphaModFix/>
          </a:blip>
          <a:stretch>
            <a:fillRect/>
          </a:stretch>
        </p:blipFill>
        <p:spPr>
          <a:xfrm>
            <a:off x="1103875" y="4309909"/>
            <a:ext cx="3485175" cy="1677166"/>
          </a:xfrm>
          <a:prstGeom prst="rect">
            <a:avLst/>
          </a:prstGeom>
          <a:noFill/>
          <a:ln>
            <a:noFill/>
          </a:ln>
        </p:spPr>
      </p:pic>
      <p:pic>
        <p:nvPicPr>
          <p:cNvPr id="266" name="Google Shape;266;p11" title="index2.png"/>
          <p:cNvPicPr preferRelativeResize="0"/>
          <p:nvPr/>
        </p:nvPicPr>
        <p:blipFill>
          <a:blip r:embed="rId4">
            <a:alphaModFix/>
          </a:blip>
          <a:stretch>
            <a:fillRect/>
          </a:stretch>
        </p:blipFill>
        <p:spPr>
          <a:xfrm>
            <a:off x="4717775" y="4309900"/>
            <a:ext cx="3448178" cy="1677175"/>
          </a:xfrm>
          <a:prstGeom prst="rect">
            <a:avLst/>
          </a:prstGeom>
          <a:noFill/>
          <a:ln>
            <a:noFill/>
          </a:ln>
        </p:spPr>
      </p:pic>
      <p:sp>
        <p:nvSpPr>
          <p:cNvPr id="267" name="Google Shape;267;p11"/>
          <p:cNvSpPr txBox="1"/>
          <p:nvPr/>
        </p:nvSpPr>
        <p:spPr>
          <a:xfrm>
            <a:off x="2128425" y="394100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68" name="Google Shape;268;p11"/>
          <p:cNvSpPr txBox="1"/>
          <p:nvPr/>
        </p:nvSpPr>
        <p:spPr>
          <a:xfrm>
            <a:off x="5862225" y="394100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300"/>
                                        <p:tgtEl>
                                          <p:spTgt spid="264">
                                            <p:txEl>
                                              <p:pRg end="0" st="0"/>
                                            </p:txEl>
                                          </p:spTgt>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300"/>
                                        <p:tgtEl>
                                          <p:spTgt spid="264">
                                            <p:txEl>
                                              <p:pRg end="1" st="1"/>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300"/>
                                        <p:tgtEl>
                                          <p:spTgt spid="264">
                                            <p:txEl>
                                              <p:pRg end="2" st="2"/>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300"/>
                                        <p:tgtEl>
                                          <p:spTgt spid="264">
                                            <p:txEl>
                                              <p:pRg end="3" st="3"/>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300"/>
                                        <p:tgtEl>
                                          <p:spTgt spid="264">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300"/>
                                        <p:tgtEl>
                                          <p:spTgt spid="264">
                                            <p:txEl>
                                              <p:pRg end="5" st="5"/>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Effect filter="fade" transition="in">
                                      <p:cBhvr>
                                        <p:cTn dur="300"/>
                                        <p:tgtEl>
                                          <p:spTgt spid="264">
                                            <p:txEl>
                                              <p:pRg end="6" st="6"/>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64">
                                            <p:txEl>
                                              <p:pRg end="7" st="7"/>
                                            </p:txEl>
                                          </p:spTgt>
                                        </p:tgtEl>
                                        <p:attrNameLst>
                                          <p:attrName>style.visibility</p:attrName>
                                        </p:attrNameLst>
                                      </p:cBhvr>
                                      <p:to>
                                        <p:strVal val="visible"/>
                                      </p:to>
                                    </p:set>
                                    <p:animEffect filter="fade" transition="in">
                                      <p:cBhvr>
                                        <p:cTn dur="300"/>
                                        <p:tgtEl>
                                          <p:spTgt spid="264">
                                            <p:txEl>
                                              <p:pRg end="7" st="7"/>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par>
                          <p:cTn fill="hold">
                            <p:stCondLst>
                              <p:cond delay="290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Application Highlights</a:t>
            </a:r>
            <a:endParaRPr/>
          </a:p>
        </p:txBody>
      </p:sp>
      <p:sp>
        <p:nvSpPr>
          <p:cNvPr id="96" name="Google Shape;96;p3"/>
          <p:cNvSpPr txBox="1"/>
          <p:nvPr/>
        </p:nvSpPr>
        <p:spPr>
          <a:xfrm>
            <a:off x="400043" y="1404256"/>
            <a:ext cx="8343900" cy="2139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EasyDrugs </a:t>
            </a:r>
            <a:r>
              <a:rPr lang="en-US" sz="1900">
                <a:solidFill>
                  <a:schemeClr val="dk1"/>
                </a:solidFill>
                <a:latin typeface="Calibri"/>
                <a:ea typeface="Calibri"/>
                <a:cs typeface="Calibri"/>
                <a:sym typeface="Calibri"/>
              </a:rPr>
              <a:t>aim to create a diverse ecosystem where Patients, Doctors, Pharmacies and </a:t>
            </a:r>
            <a:r>
              <a:rPr lang="en-US" sz="1900">
                <a:solidFill>
                  <a:schemeClr val="dk1"/>
                </a:solidFill>
                <a:latin typeface="Calibri"/>
                <a:ea typeface="Calibri"/>
                <a:cs typeface="Calibri"/>
                <a:sym typeface="Calibri"/>
              </a:rPr>
              <a:t>Researcher</a:t>
            </a:r>
            <a:r>
              <a:rPr lang="en-US" sz="1900">
                <a:solidFill>
                  <a:schemeClr val="dk1"/>
                </a:solidFill>
                <a:latin typeface="Calibri"/>
                <a:ea typeface="Calibri"/>
                <a:cs typeface="Calibri"/>
                <a:sym typeface="Calibri"/>
              </a:rPr>
              <a:t> can help one another, both directly and indirectly,</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through services and information sharing</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Functionalities:</a:t>
            </a:r>
            <a:endParaRPr sz="1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900">
              <a:solidFill>
                <a:schemeClr val="dk1"/>
              </a:solidFill>
              <a:latin typeface="Calibri"/>
              <a:ea typeface="Calibri"/>
              <a:cs typeface="Calibri"/>
              <a:sym typeface="Calibri"/>
            </a:endParaRPr>
          </a:p>
        </p:txBody>
      </p:sp>
      <p:sp>
        <p:nvSpPr>
          <p:cNvPr id="97" name="Google Shape;97;p3"/>
          <p:cNvSpPr txBox="1"/>
          <p:nvPr/>
        </p:nvSpPr>
        <p:spPr>
          <a:xfrm>
            <a:off x="428850" y="2869475"/>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Browse </a:t>
            </a:r>
            <a:r>
              <a:rPr lang="en-US" sz="1900">
                <a:solidFill>
                  <a:schemeClr val="dk1"/>
                </a:solidFill>
                <a:latin typeface="Calibri"/>
                <a:ea typeface="Calibri"/>
                <a:cs typeface="Calibri"/>
                <a:sym typeface="Calibri"/>
              </a:rPr>
              <a:t>drugs</a:t>
            </a:r>
            <a:endParaRPr sz="3200">
              <a:solidFill>
                <a:schemeClr val="dk1"/>
              </a:solidFill>
              <a:latin typeface="Calibri"/>
              <a:ea typeface="Calibri"/>
              <a:cs typeface="Calibri"/>
              <a:sym typeface="Calibri"/>
            </a:endParaRPr>
          </a:p>
        </p:txBody>
      </p:sp>
      <p:sp>
        <p:nvSpPr>
          <p:cNvPr id="98" name="Google Shape;98;p3"/>
          <p:cNvSpPr txBox="1"/>
          <p:nvPr/>
        </p:nvSpPr>
        <p:spPr>
          <a:xfrm>
            <a:off x="428850" y="32004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Make and store</a:t>
            </a:r>
            <a:r>
              <a:rPr lang="en-US" sz="1900">
                <a:solidFill>
                  <a:schemeClr val="dk1"/>
                </a:solidFill>
                <a:latin typeface="Calibri"/>
                <a:ea typeface="Calibri"/>
                <a:cs typeface="Calibri"/>
                <a:sym typeface="Calibri"/>
              </a:rPr>
              <a:t> prescriptions</a:t>
            </a:r>
            <a:endParaRPr sz="3200">
              <a:solidFill>
                <a:schemeClr val="dk1"/>
              </a:solidFill>
              <a:latin typeface="Calibri"/>
              <a:ea typeface="Calibri"/>
              <a:cs typeface="Calibri"/>
              <a:sym typeface="Calibri"/>
            </a:endParaRPr>
          </a:p>
        </p:txBody>
      </p:sp>
      <p:sp>
        <p:nvSpPr>
          <p:cNvPr id="99" name="Google Shape;99;p3"/>
          <p:cNvSpPr txBox="1"/>
          <p:nvPr/>
        </p:nvSpPr>
        <p:spPr>
          <a:xfrm>
            <a:off x="428850" y="35052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Store </a:t>
            </a:r>
            <a:r>
              <a:rPr lang="en-US" sz="1900">
                <a:solidFill>
                  <a:schemeClr val="dk1"/>
                </a:solidFill>
                <a:latin typeface="Calibri"/>
                <a:ea typeface="Calibri"/>
                <a:cs typeface="Calibri"/>
                <a:sym typeface="Calibri"/>
              </a:rPr>
              <a:t>the purchased drugs</a:t>
            </a:r>
            <a:endParaRPr sz="3200">
              <a:solidFill>
                <a:schemeClr val="dk1"/>
              </a:solidFill>
              <a:latin typeface="Calibri"/>
              <a:ea typeface="Calibri"/>
              <a:cs typeface="Calibri"/>
              <a:sym typeface="Calibri"/>
            </a:endParaRPr>
          </a:p>
        </p:txBody>
      </p:sp>
      <p:sp>
        <p:nvSpPr>
          <p:cNvPr id="100" name="Google Shape;100;p3"/>
          <p:cNvSpPr txBox="1"/>
          <p:nvPr/>
        </p:nvSpPr>
        <p:spPr>
          <a:xfrm>
            <a:off x="433300" y="38223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Get statistics</a:t>
            </a:r>
            <a:r>
              <a:rPr lang="en-US" sz="1900">
                <a:solidFill>
                  <a:schemeClr val="dk1"/>
                </a:solidFill>
                <a:latin typeface="Calibri"/>
                <a:ea typeface="Calibri"/>
                <a:cs typeface="Calibri"/>
                <a:sym typeface="Calibri"/>
              </a:rPr>
              <a:t> on medical environment</a:t>
            </a:r>
            <a:endParaRPr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p:tgtEl>
                                          <p:spTgt spid="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49159f853f_1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74" name="Google Shape;274;g349159f853f_1_0"/>
          <p:cNvSpPr txBox="1"/>
          <p:nvPr/>
        </p:nvSpPr>
        <p:spPr>
          <a:xfrm>
            <a:off x="754950" y="1233100"/>
            <a:ext cx="7634100" cy="230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patients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Code: </a:t>
            </a:r>
            <a:r>
              <a:rPr lang="en-US" sz="1500">
                <a:solidFill>
                  <a:srgbClr val="434343"/>
                </a:solidFill>
                <a:latin typeface="Consolas"/>
                <a:ea typeface="Consolas"/>
                <a:cs typeface="Consolas"/>
                <a:sym typeface="Consolas"/>
              </a:rPr>
              <a:t>@CompoundIndex(def=”{‘doctorCode’:1, ‘surname’:1}”)</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list of patient by prefix</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Example query: </a:t>
            </a:r>
            <a:endParaRPr b="1" sz="18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500">
                <a:solidFill>
                  <a:srgbClr val="434343"/>
                </a:solidFill>
                <a:latin typeface="Consolas"/>
                <a:ea typeface="Consolas"/>
                <a:cs typeface="Consolas"/>
                <a:sym typeface="Consolas"/>
              </a:rPr>
              <a:t>db.patients.find({ 'doctorCode': 'DVNNCLL98M43L378G',</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US" sz="1500">
                <a:solidFill>
                  <a:srgbClr val="434343"/>
                </a:solidFill>
                <a:latin typeface="Consolas"/>
                <a:ea typeface="Consolas"/>
                <a:cs typeface="Consolas"/>
                <a:sym typeface="Consolas"/>
              </a:rPr>
              <a:t>'surname' : { $regex: '^zudd' }}).explain(“executionStats”)</a:t>
            </a:r>
            <a:endParaRPr sz="1200">
              <a:solidFill>
                <a:srgbClr val="434343"/>
              </a:solidFill>
              <a:latin typeface="Consolas"/>
              <a:ea typeface="Consolas"/>
              <a:cs typeface="Consolas"/>
              <a:sym typeface="Consolas"/>
            </a:endParaRPr>
          </a:p>
        </p:txBody>
      </p:sp>
      <p:sp>
        <p:nvSpPr>
          <p:cNvPr id="275" name="Google Shape;275;g349159f853f_1_0"/>
          <p:cNvSpPr txBox="1"/>
          <p:nvPr/>
        </p:nvSpPr>
        <p:spPr>
          <a:xfrm>
            <a:off x="2179800" y="38305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76" name="Google Shape;276;g349159f853f_1_0"/>
          <p:cNvSpPr txBox="1"/>
          <p:nvPr/>
        </p:nvSpPr>
        <p:spPr>
          <a:xfrm>
            <a:off x="5685000" y="38305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pic>
        <p:nvPicPr>
          <p:cNvPr id="277" name="Google Shape;277;g349159f853f_1_0" title="index3.png"/>
          <p:cNvPicPr preferRelativeResize="0"/>
          <p:nvPr/>
        </p:nvPicPr>
        <p:blipFill>
          <a:blip r:embed="rId3">
            <a:alphaModFix/>
          </a:blip>
          <a:stretch>
            <a:fillRect/>
          </a:stretch>
        </p:blipFill>
        <p:spPr>
          <a:xfrm>
            <a:off x="1307650" y="4199453"/>
            <a:ext cx="3030482" cy="1677175"/>
          </a:xfrm>
          <a:prstGeom prst="rect">
            <a:avLst/>
          </a:prstGeom>
          <a:noFill/>
          <a:ln>
            <a:noFill/>
          </a:ln>
        </p:spPr>
      </p:pic>
      <p:pic>
        <p:nvPicPr>
          <p:cNvPr id="278" name="Google Shape;278;g349159f853f_1_0" title="index4.png"/>
          <p:cNvPicPr preferRelativeResize="0"/>
          <p:nvPr/>
        </p:nvPicPr>
        <p:blipFill>
          <a:blip r:embed="rId4">
            <a:alphaModFix/>
          </a:blip>
          <a:stretch>
            <a:fillRect/>
          </a:stretch>
        </p:blipFill>
        <p:spPr>
          <a:xfrm>
            <a:off x="4647330" y="4199453"/>
            <a:ext cx="3188995" cy="167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400"/>
                                        <p:tgtEl>
                                          <p:spTgt spid="274">
                                            <p:txEl>
                                              <p:pRg end="0" st="0"/>
                                            </p:txEl>
                                          </p:spTgt>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400"/>
                                        <p:tgtEl>
                                          <p:spTgt spid="274">
                                            <p:txEl>
                                              <p:pRg end="1" st="1"/>
                                            </p:txEl>
                                          </p:spTgt>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400"/>
                                        <p:tgtEl>
                                          <p:spTgt spid="274">
                                            <p:txEl>
                                              <p:pRg end="2" st="2"/>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400"/>
                                        <p:tgtEl>
                                          <p:spTgt spid="274">
                                            <p:txEl>
                                              <p:pRg end="3" st="3"/>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400"/>
                                        <p:tgtEl>
                                          <p:spTgt spid="274">
                                            <p:txEl>
                                              <p:pRg end="4" st="4"/>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animEffect filter="fade" transition="in">
                                      <p:cBhvr>
                                        <p:cTn dur="400"/>
                                        <p:tgtEl>
                                          <p:spTgt spid="274">
                                            <p:txEl>
                                              <p:pRg end="5" st="5"/>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74">
                                            <p:txEl>
                                              <p:pRg end="6" st="6"/>
                                            </p:txEl>
                                          </p:spTgt>
                                        </p:tgtEl>
                                        <p:attrNameLst>
                                          <p:attrName>style.visibility</p:attrName>
                                        </p:attrNameLst>
                                      </p:cBhvr>
                                      <p:to>
                                        <p:strVal val="visible"/>
                                      </p:to>
                                    </p:set>
                                    <p:animEffect filter="fade" transition="in">
                                      <p:cBhvr>
                                        <p:cTn dur="400"/>
                                        <p:tgtEl>
                                          <p:spTgt spid="274">
                                            <p:txEl>
                                              <p:pRg end="6" st="6"/>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74">
                                            <p:txEl>
                                              <p:pRg end="7" st="7"/>
                                            </p:txEl>
                                          </p:spTgt>
                                        </p:tgtEl>
                                        <p:attrNameLst>
                                          <p:attrName>style.visibility</p:attrName>
                                        </p:attrNameLst>
                                      </p:cBhvr>
                                      <p:to>
                                        <p:strVal val="visible"/>
                                      </p:to>
                                    </p:set>
                                    <p:animEffect filter="fade" transition="in">
                                      <p:cBhvr>
                                        <p:cTn dur="400"/>
                                        <p:tgtEl>
                                          <p:spTgt spid="274">
                                            <p:txEl>
                                              <p:pRg end="7" st="7"/>
                                            </p:txEl>
                                          </p:spTgt>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274">
                                            <p:txEl>
                                              <p:pRg end="8" st="8"/>
                                            </p:txEl>
                                          </p:spTgt>
                                        </p:tgtEl>
                                        <p:attrNameLst>
                                          <p:attrName>style.visibility</p:attrName>
                                        </p:attrNameLst>
                                      </p:cBhvr>
                                      <p:to>
                                        <p:strVal val="visible"/>
                                      </p:to>
                                    </p:set>
                                    <p:animEffect filter="fade" transition="in">
                                      <p:cBhvr>
                                        <p:cTn dur="400"/>
                                        <p:tgtEl>
                                          <p:spTgt spid="274">
                                            <p:txEl>
                                              <p:pRg end="8" st="8"/>
                                            </p:txEl>
                                          </p:spTgt>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4100"/>
                            </p:stCondLst>
                            <p:childTnLst>
                              <p:par>
                                <p:cTn fill="hold" nodeType="after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49159f853f_1_2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84" name="Google Shape;284;g349159f853f_1_22"/>
          <p:cNvSpPr txBox="1"/>
          <p:nvPr/>
        </p:nvSpPr>
        <p:spPr>
          <a:xfrm>
            <a:off x="597300" y="1049550"/>
            <a:ext cx="79494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purchases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Code: </a:t>
            </a:r>
            <a:r>
              <a:rPr lang="en-US" sz="1500">
                <a:solidFill>
                  <a:srgbClr val="434343"/>
                </a:solidFill>
                <a:latin typeface="Consolas"/>
                <a:ea typeface="Consolas"/>
                <a:cs typeface="Consolas"/>
                <a:sym typeface="Consolas"/>
              </a:rPr>
              <a:t>@Indexed({'purchaseDate': 1})</a:t>
            </a:r>
            <a:endParaRPr sz="15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most purchased drugs by period, purchase of drug for region by period stats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Example query:  </a:t>
            </a:r>
            <a:r>
              <a:rPr lang="en-US" sz="1500">
                <a:solidFill>
                  <a:srgbClr val="434343"/>
                </a:solidFill>
                <a:latin typeface="Consolas"/>
                <a:ea typeface="Consolas"/>
                <a:cs typeface="Consolas"/>
                <a:sym typeface="Consolas"/>
              </a:rPr>
              <a:t>db.purchases.find({ purchaseDate: { $gte:ISODate("2024-01-01T10:00:00.000Z"),$lte:ISODate("2024-01-31T10:00:00.000Z")},drugId:ObjectId('67aba9215da6705a000d3fda')}).explain("executionStats")</a:t>
            </a:r>
            <a:endParaRPr b="1" sz="1500">
              <a:solidFill>
                <a:srgbClr val="434343"/>
              </a:solidFill>
              <a:latin typeface="Consolas"/>
              <a:ea typeface="Consolas"/>
              <a:cs typeface="Consolas"/>
              <a:sym typeface="Consolas"/>
            </a:endParaRPr>
          </a:p>
        </p:txBody>
      </p:sp>
      <p:sp>
        <p:nvSpPr>
          <p:cNvPr id="285" name="Google Shape;285;g349159f853f_1_22"/>
          <p:cNvSpPr txBox="1"/>
          <p:nvPr/>
        </p:nvSpPr>
        <p:spPr>
          <a:xfrm>
            <a:off x="2111375" y="39703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86" name="Google Shape;286;g349159f853f_1_22"/>
          <p:cNvSpPr txBox="1"/>
          <p:nvPr/>
        </p:nvSpPr>
        <p:spPr>
          <a:xfrm>
            <a:off x="5768975" y="39703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pic>
        <p:nvPicPr>
          <p:cNvPr id="287" name="Google Shape;287;g349159f853f_1_22" title="index5.png"/>
          <p:cNvPicPr preferRelativeResize="0"/>
          <p:nvPr/>
        </p:nvPicPr>
        <p:blipFill>
          <a:blip r:embed="rId3">
            <a:alphaModFix/>
          </a:blip>
          <a:stretch>
            <a:fillRect/>
          </a:stretch>
        </p:blipFill>
        <p:spPr>
          <a:xfrm>
            <a:off x="1163027" y="4339250"/>
            <a:ext cx="3133056" cy="1677175"/>
          </a:xfrm>
          <a:prstGeom prst="rect">
            <a:avLst/>
          </a:prstGeom>
          <a:noFill/>
          <a:ln>
            <a:noFill/>
          </a:ln>
        </p:spPr>
      </p:pic>
      <p:pic>
        <p:nvPicPr>
          <p:cNvPr id="288" name="Google Shape;288;g349159f853f_1_22" title="index6.png"/>
          <p:cNvPicPr preferRelativeResize="0"/>
          <p:nvPr/>
        </p:nvPicPr>
        <p:blipFill>
          <a:blip r:embed="rId4">
            <a:alphaModFix/>
          </a:blip>
          <a:stretch>
            <a:fillRect/>
          </a:stretch>
        </p:blipFill>
        <p:spPr>
          <a:xfrm>
            <a:off x="4777063" y="4339252"/>
            <a:ext cx="3143237" cy="167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300"/>
                                        <p:tgtEl>
                                          <p:spTgt spid="284">
                                            <p:txEl>
                                              <p:pRg end="0" st="0"/>
                                            </p:txEl>
                                          </p:spTgt>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300"/>
                                        <p:tgtEl>
                                          <p:spTgt spid="284">
                                            <p:txEl>
                                              <p:pRg end="1" st="1"/>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300"/>
                                        <p:tgtEl>
                                          <p:spTgt spid="284">
                                            <p:txEl>
                                              <p:pRg end="2" st="2"/>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300"/>
                                        <p:tgtEl>
                                          <p:spTgt spid="284">
                                            <p:txEl>
                                              <p:pRg end="3" st="3"/>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300"/>
                                        <p:tgtEl>
                                          <p:spTgt spid="284">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Effect filter="fade" transition="in">
                                      <p:cBhvr>
                                        <p:cTn dur="300"/>
                                        <p:tgtEl>
                                          <p:spTgt spid="284">
                                            <p:txEl>
                                              <p:pRg end="5" st="5"/>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animEffect filter="fade" transition="in">
                                      <p:cBhvr>
                                        <p:cTn dur="300"/>
                                        <p:tgtEl>
                                          <p:spTgt spid="284">
                                            <p:txEl>
                                              <p:pRg end="6" st="6"/>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2600"/>
                            </p:stCondLst>
                            <p:childTnLst>
                              <p:par>
                                <p:cTn fill="hold" nodeType="after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48352ea962_1_7"/>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Discussion on MongoDB Data Sharding</a:t>
            </a:r>
            <a:endParaRPr/>
          </a:p>
        </p:txBody>
      </p:sp>
      <p:sp>
        <p:nvSpPr>
          <p:cNvPr id="294" name="Google Shape;294;g348352ea962_1_7"/>
          <p:cNvSpPr txBox="1"/>
          <p:nvPr/>
        </p:nvSpPr>
        <p:spPr>
          <a:xfrm>
            <a:off x="672318" y="1233097"/>
            <a:ext cx="7494900" cy="3449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SzPts val="1800"/>
              <a:buChar char="●"/>
            </a:pPr>
            <a:r>
              <a:rPr i="1" lang="en-US" sz="1800"/>
              <a:t>Patients collection</a:t>
            </a:r>
            <a:r>
              <a:rPr lang="en-US" sz="1800"/>
              <a:t>: Hashed on </a:t>
            </a:r>
            <a:r>
              <a:rPr b="1" lang="en-US" sz="1800"/>
              <a:t>doctorCode</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doctors to search for patients by surname prefix</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Drugs collection</a:t>
            </a:r>
            <a:r>
              <a:rPr b="1" lang="en-US" sz="1800"/>
              <a:t>: </a:t>
            </a:r>
            <a:r>
              <a:rPr lang="en-US" sz="1800"/>
              <a:t>Ra</a:t>
            </a:r>
            <a:r>
              <a:rPr lang="en-US" sz="1800"/>
              <a:t>nge-Based on</a:t>
            </a:r>
            <a:r>
              <a:rPr b="1" lang="en-US" sz="1800"/>
              <a:t> drugName</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users to view a list of drugs by entering a name prefix.</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Purchases collection</a:t>
            </a:r>
            <a:r>
              <a:rPr lang="en-US" sz="1800"/>
              <a:t>:</a:t>
            </a:r>
            <a:r>
              <a:rPr b="1" lang="en-US" sz="1800"/>
              <a:t> </a:t>
            </a:r>
            <a:r>
              <a:rPr lang="en-US" sz="1800"/>
              <a:t>Hashed on</a:t>
            </a:r>
            <a:r>
              <a:rPr b="1" lang="en-US" sz="1800"/>
              <a:t> region</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patients to view their purchased drugs in groups of ten, sorted by the most recent first.</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Doctors, researchers and pharmacies collection</a:t>
            </a:r>
            <a:r>
              <a:rPr lang="en-US" sz="1800"/>
              <a:t>: Hashed on </a:t>
            </a:r>
            <a:r>
              <a:rPr b="1" lang="en-US" sz="1800"/>
              <a:t>_id</a:t>
            </a:r>
            <a:endParaRPr i="1" sz="1500"/>
          </a:p>
        </p:txBody>
      </p:sp>
      <p:sp>
        <p:nvSpPr>
          <p:cNvPr id="295" name="Google Shape;295;g348352ea962_1_7"/>
          <p:cNvSpPr txBox="1"/>
          <p:nvPr/>
        </p:nvSpPr>
        <p:spPr>
          <a:xfrm>
            <a:off x="1035750" y="5164000"/>
            <a:ext cx="707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500">
                <a:solidFill>
                  <a:schemeClr val="dk1"/>
                </a:solidFill>
              </a:rPr>
              <a:t>NFR</a:t>
            </a:r>
            <a:r>
              <a:rPr i="1" lang="en-US" sz="1500">
                <a:solidFill>
                  <a:schemeClr val="dk1"/>
                </a:solidFill>
              </a:rPr>
              <a:t>: </a:t>
            </a:r>
            <a:r>
              <a:rPr i="1" lang="en-US" sz="1500">
                <a:solidFill>
                  <a:schemeClr val="dk1"/>
                </a:solidFill>
              </a:rPr>
              <a:t>The system must be able to store and quickly query a large volume of data.</a:t>
            </a:r>
            <a:endParaRPr i="1"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 calcmode="lin" valueType="num">
                                      <p:cBhvr additive="base">
                                        <p:cTn dur="500"/>
                                        <p:tgtEl>
                                          <p:spTgt spid="29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 calcmode="lin" valueType="num">
                                      <p:cBhvr additive="base">
                                        <p:cTn dur="500"/>
                                        <p:tgtEl>
                                          <p:spTgt spid="29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 calcmode="lin" valueType="num">
                                      <p:cBhvr additive="base">
                                        <p:cTn dur="500"/>
                                        <p:tgtEl>
                                          <p:spTgt spid="29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 calcmode="lin" valueType="num">
                                      <p:cBhvr additive="base">
                                        <p:cTn dur="500"/>
                                        <p:tgtEl>
                                          <p:spTgt spid="29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 calcmode="lin" valueType="num">
                                      <p:cBhvr additive="base">
                                        <p:cTn dur="500"/>
                                        <p:tgtEl>
                                          <p:spTgt spid="29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 calcmode="lin" valueType="num">
                                      <p:cBhvr additive="base">
                                        <p:cTn dur="500"/>
                                        <p:tgtEl>
                                          <p:spTgt spid="29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 calcmode="lin" valueType="num">
                                      <p:cBhvr additive="base">
                                        <p:cTn dur="500"/>
                                        <p:tgtEl>
                                          <p:spTgt spid="29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anim calcmode="lin" valueType="num">
                                      <p:cBhvr additive="base">
                                        <p:cTn dur="500"/>
                                        <p:tgtEl>
                                          <p:spTgt spid="29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anim calcmode="lin" valueType="num">
                                      <p:cBhvr additive="base">
                                        <p:cTn dur="500"/>
                                        <p:tgtEl>
                                          <p:spTgt spid="29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9" st="9"/>
                                            </p:txEl>
                                          </p:spTgt>
                                        </p:tgtEl>
                                        <p:attrNameLst>
                                          <p:attrName>style.visibility</p:attrName>
                                        </p:attrNameLst>
                                      </p:cBhvr>
                                      <p:to>
                                        <p:strVal val="visible"/>
                                      </p:to>
                                    </p:set>
                                    <p:anim calcmode="lin" valueType="num">
                                      <p:cBhvr additive="base">
                                        <p:cTn dur="500"/>
                                        <p:tgtEl>
                                          <p:spTgt spid="294">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3"/>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a:t>
            </a:r>
            <a:endParaRPr/>
          </a:p>
        </p:txBody>
      </p:sp>
      <p:sp>
        <p:nvSpPr>
          <p:cNvPr id="301" name="Google Shape;301;p13"/>
          <p:cNvSpPr txBox="1"/>
          <p:nvPr/>
        </p:nvSpPr>
        <p:spPr>
          <a:xfrm>
            <a:off x="538843" y="1469572"/>
            <a:ext cx="7494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Show the Redis data model (</a:t>
            </a:r>
            <a:r>
              <a:rPr b="1" i="1" lang="en-US" sz="1800">
                <a:solidFill>
                  <a:schemeClr val="dk1"/>
                </a:solidFill>
                <a:latin typeface="Calibri"/>
                <a:ea typeface="Calibri"/>
                <a:cs typeface="Calibri"/>
                <a:sym typeface="Calibri"/>
              </a:rPr>
              <a:t>which names</a:t>
            </a:r>
            <a:r>
              <a:rPr i="1" lang="en-US" sz="1800">
                <a:solidFill>
                  <a:schemeClr val="dk1"/>
                </a:solidFill>
                <a:latin typeface="Calibri"/>
                <a:ea typeface="Calibri"/>
                <a:cs typeface="Calibri"/>
                <a:sym typeface="Calibri"/>
              </a:rPr>
              <a:t> have been chosen for keys? </a:t>
            </a:r>
            <a:r>
              <a:rPr b="1" i="1" lang="en-US" sz="1800">
                <a:solidFill>
                  <a:schemeClr val="dk1"/>
                </a:solidFill>
                <a:latin typeface="Calibri"/>
                <a:ea typeface="Calibri"/>
                <a:cs typeface="Calibri"/>
                <a:sym typeface="Calibri"/>
              </a:rPr>
              <a:t>Which values</a:t>
            </a:r>
            <a:r>
              <a:rPr i="1" lang="en-US" sz="1800">
                <a:solidFill>
                  <a:schemeClr val="dk1"/>
                </a:solidFill>
                <a:latin typeface="Calibri"/>
                <a:ea typeface="Calibri"/>
                <a:cs typeface="Calibri"/>
                <a:sym typeface="Calibri"/>
              </a:rPr>
              <a:t> are stored within keys?) and </a:t>
            </a:r>
            <a:r>
              <a:rPr b="1" i="1" lang="en-US" sz="1800">
                <a:solidFill>
                  <a:schemeClr val="dk1"/>
                </a:solidFill>
                <a:latin typeface="Calibri"/>
                <a:ea typeface="Calibri"/>
                <a:cs typeface="Calibri"/>
                <a:sym typeface="Calibri"/>
              </a:rPr>
              <a:t>justify </a:t>
            </a:r>
            <a:r>
              <a:rPr i="1" lang="en-US" sz="1800">
                <a:solidFill>
                  <a:schemeClr val="dk1"/>
                </a:solidFill>
                <a:latin typeface="Calibri"/>
                <a:ea typeface="Calibri"/>
                <a:cs typeface="Calibri"/>
                <a:sym typeface="Calibri"/>
              </a:rPr>
              <a:t>choices.</a:t>
            </a:r>
            <a:endParaRPr/>
          </a:p>
        </p:txBody>
      </p:sp>
      <p:sp>
        <p:nvSpPr>
          <p:cNvPr id="302" name="Google Shape;302;p13"/>
          <p:cNvSpPr txBox="1"/>
          <p:nvPr/>
        </p:nvSpPr>
        <p:spPr>
          <a:xfrm>
            <a:off x="538843" y="2423416"/>
            <a:ext cx="74949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Show the implemented queries</a:t>
            </a:r>
            <a:r>
              <a:rPr i="1" lang="en-US" sz="1800">
                <a:solidFill>
                  <a:schemeClr val="dk1"/>
                </a:solidFill>
                <a:latin typeface="Calibri"/>
                <a:ea typeface="Calibri"/>
                <a:cs typeface="Calibri"/>
                <a:sym typeface="Calibri"/>
              </a:rPr>
              <a:t> highlighting how the system </a:t>
            </a:r>
            <a:r>
              <a:rPr b="1" i="1" lang="en-US" sz="1800">
                <a:solidFill>
                  <a:schemeClr val="dk1"/>
                </a:solidFill>
                <a:latin typeface="Calibri"/>
                <a:ea typeface="Calibri"/>
                <a:cs typeface="Calibri"/>
                <a:sym typeface="Calibri"/>
              </a:rPr>
              <a:t>benefits </a:t>
            </a:r>
            <a:r>
              <a:rPr i="1" lang="en-US" sz="1800">
                <a:solidFill>
                  <a:schemeClr val="dk1"/>
                </a:solidFill>
                <a:latin typeface="Calibri"/>
                <a:ea typeface="Calibri"/>
                <a:cs typeface="Calibri"/>
                <a:sym typeface="Calibri"/>
              </a:rPr>
              <a:t>from the proposed DB design.</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If needed, make also </a:t>
            </a:r>
            <a:r>
              <a:rPr b="1" i="1" lang="en-US" sz="1800">
                <a:solidFill>
                  <a:schemeClr val="dk1"/>
                </a:solidFill>
                <a:latin typeface="Calibri"/>
                <a:ea typeface="Calibri"/>
                <a:cs typeface="Calibri"/>
                <a:sym typeface="Calibri"/>
              </a:rPr>
              <a:t>reference to the Mock-ups</a:t>
            </a:r>
            <a:r>
              <a:rPr i="1" lang="en-US" sz="1800">
                <a:solidFill>
                  <a:schemeClr val="dk1"/>
                </a:solidFill>
                <a:latin typeface="Calibri"/>
                <a:ea typeface="Calibri"/>
                <a:cs typeface="Calibri"/>
                <a:sym typeface="Calibri"/>
              </a:rPr>
              <a:t> (for the view supported by the designed key)</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visualizzazione carrelli</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confirm purchase</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active prescription</a:t>
            </a:r>
            <a:endParaRPr i="1" sz="1800">
              <a:solidFill>
                <a:schemeClr val="dk1"/>
              </a:solidFill>
              <a:latin typeface="Calibri"/>
              <a:ea typeface="Calibri"/>
              <a:cs typeface="Calibri"/>
              <a:sym typeface="Calibri"/>
            </a:endParaRPr>
          </a:p>
        </p:txBody>
      </p:sp>
      <p:sp>
        <p:nvSpPr>
          <p:cNvPr id="303" name="Google Shape;303;p13"/>
          <p:cNvSpPr txBox="1"/>
          <p:nvPr/>
        </p:nvSpPr>
        <p:spPr>
          <a:xfrm>
            <a:off x="2286000" y="5480471"/>
            <a:ext cx="457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Use max 3 slides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49159f853f_1_35"/>
          <p:cNvSpPr txBox="1"/>
          <p:nvPr>
            <p:ph type="title"/>
          </p:nvPr>
        </p:nvSpPr>
        <p:spPr>
          <a:xfrm>
            <a:off x="182741" y="138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a:t>
            </a:r>
            <a:endParaRPr/>
          </a:p>
        </p:txBody>
      </p:sp>
      <p:sp>
        <p:nvSpPr>
          <p:cNvPr id="309" name="Google Shape;309;g349159f853f_1_35"/>
          <p:cNvSpPr txBox="1"/>
          <p:nvPr/>
        </p:nvSpPr>
        <p:spPr>
          <a:xfrm>
            <a:off x="615043" y="1012372"/>
            <a:ext cx="7494900" cy="126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prescription namespace:</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pres:id_pres:id_pat:timestamp</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pres:id_pres:id_pat:toPurchase</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pres:id_pat:set</a:t>
            </a:r>
            <a:endParaRPr i="1" sz="1800">
              <a:solidFill>
                <a:srgbClr val="434343"/>
              </a:solidFill>
              <a:latin typeface="Calibri"/>
              <a:ea typeface="Calibri"/>
              <a:cs typeface="Calibri"/>
              <a:sym typeface="Calibri"/>
            </a:endParaRPr>
          </a:p>
        </p:txBody>
      </p:sp>
      <p:sp>
        <p:nvSpPr>
          <p:cNvPr id="310" name="Google Shape;310;g349159f853f_1_35"/>
          <p:cNvSpPr txBox="1"/>
          <p:nvPr/>
        </p:nvSpPr>
        <p:spPr>
          <a:xfrm>
            <a:off x="5054371" y="1351075"/>
            <a:ext cx="3289200" cy="9234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ISO-formatted date string</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Integer</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p:txBody>
      </p:sp>
      <p:sp>
        <p:nvSpPr>
          <p:cNvPr id="311" name="Google Shape;311;g349159f853f_1_35"/>
          <p:cNvSpPr txBox="1"/>
          <p:nvPr/>
        </p:nvSpPr>
        <p:spPr>
          <a:xfrm>
            <a:off x="615043" y="2317397"/>
            <a:ext cx="74949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pres-drug:id_pres-drug:id_pres:id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pres-drug:id_pres-drug:id_pres:info</a:t>
            </a:r>
            <a:endParaRPr i="1" sz="1800">
              <a:solidFill>
                <a:srgbClr val="434343"/>
              </a:solidFill>
              <a:latin typeface="Calibri"/>
              <a:ea typeface="Calibri"/>
              <a:cs typeface="Calibri"/>
              <a:sym typeface="Calibri"/>
            </a:endParaRPr>
          </a:p>
          <a:p>
            <a:pPr indent="-342900" lvl="1" marL="9144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info: { name, price, quantity}</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pres-drug:id_pres-drug:id_pres:purchased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pres-drug:id_pres:set</a:t>
            </a:r>
            <a:endParaRPr i="1" sz="1800">
              <a:solidFill>
                <a:srgbClr val="434343"/>
              </a:solidFill>
              <a:latin typeface="Calibri"/>
              <a:ea typeface="Calibri"/>
              <a:cs typeface="Calibri"/>
              <a:sym typeface="Calibri"/>
            </a:endParaRPr>
          </a:p>
        </p:txBody>
      </p:sp>
      <p:sp>
        <p:nvSpPr>
          <p:cNvPr id="312" name="Google Shape;312;g349159f853f_1_35"/>
          <p:cNvSpPr txBox="1"/>
          <p:nvPr/>
        </p:nvSpPr>
        <p:spPr>
          <a:xfrm>
            <a:off x="5169721" y="2661500"/>
            <a:ext cx="3174000" cy="17547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ObjectId</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Json</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g349159f853f_1_35"/>
          <p:cNvSpPr txBox="1"/>
          <p:nvPr/>
        </p:nvSpPr>
        <p:spPr>
          <a:xfrm>
            <a:off x="615043" y="4234347"/>
            <a:ext cx="7494900" cy="153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purch-drug:purch-drug_id:id_pat:id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purch-drug:purch-drug_id:id_pat:info</a:t>
            </a:r>
            <a:endParaRPr i="1" sz="1800">
              <a:solidFill>
                <a:srgbClr val="434343"/>
              </a:solidFill>
              <a:latin typeface="Calibri"/>
              <a:ea typeface="Calibri"/>
              <a:cs typeface="Calibri"/>
              <a:sym typeface="Calibri"/>
            </a:endParaRPr>
          </a:p>
          <a:p>
            <a:pPr indent="-342900" lvl="1" marL="9144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info: {name, price, quantity, id_pres, id_pres_drug}</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purch-drug:id_pat:set</a:t>
            </a:r>
            <a:endParaRPr i="1" sz="1800">
              <a:solidFill>
                <a:srgbClr val="434343"/>
              </a:solidFill>
              <a:latin typeface="Calibri"/>
              <a:ea typeface="Calibri"/>
              <a:cs typeface="Calibri"/>
              <a:sym typeface="Calibri"/>
            </a:endParaRPr>
          </a:p>
        </p:txBody>
      </p:sp>
      <p:sp>
        <p:nvSpPr>
          <p:cNvPr id="314" name="Google Shape;314;g349159f853f_1_35"/>
          <p:cNvSpPr txBox="1"/>
          <p:nvPr/>
        </p:nvSpPr>
        <p:spPr>
          <a:xfrm>
            <a:off x="5327071" y="4573050"/>
            <a:ext cx="3016500" cy="12006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ObjectId</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Json</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p:txBody>
      </p:sp>
      <p:sp>
        <p:nvSpPr>
          <p:cNvPr id="315" name="Google Shape;315;g349159f853f_1_35"/>
          <p:cNvSpPr txBox="1"/>
          <p:nvPr/>
        </p:nvSpPr>
        <p:spPr>
          <a:xfrm>
            <a:off x="587593" y="2317397"/>
            <a:ext cx="7494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prescribed drug namespace:</a:t>
            </a:r>
            <a:endParaRPr i="1" sz="1800">
              <a:solidFill>
                <a:srgbClr val="434343"/>
              </a:solidFill>
              <a:latin typeface="Calibri"/>
              <a:ea typeface="Calibri"/>
              <a:cs typeface="Calibri"/>
              <a:sym typeface="Calibri"/>
            </a:endParaRPr>
          </a:p>
        </p:txBody>
      </p:sp>
      <p:sp>
        <p:nvSpPr>
          <p:cNvPr id="316" name="Google Shape;316;g349159f853f_1_35"/>
          <p:cNvSpPr txBox="1"/>
          <p:nvPr/>
        </p:nvSpPr>
        <p:spPr>
          <a:xfrm>
            <a:off x="615043" y="4234347"/>
            <a:ext cx="7494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purchased drug namespace:</a:t>
            </a:r>
            <a:endParaRPr i="1" sz="18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500"/>
                                        <p:tgtEl>
                                          <p:spTgt spid="309">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500"/>
                                        <p:tgtEl>
                                          <p:spTgt spid="309">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500"/>
                                        <p:tgtEl>
                                          <p:spTgt spid="309">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500"/>
                                        <p:tgtEl>
                                          <p:spTgt spid="309">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500"/>
                                        <p:tgtEl>
                                          <p:spTgt spid="310">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500"/>
                                        <p:tgtEl>
                                          <p:spTgt spid="31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500"/>
                                        <p:tgtEl>
                                          <p:spTgt spid="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500"/>
                                        <p:tgtEl>
                                          <p:spTgt spid="31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500"/>
                                        <p:tgtEl>
                                          <p:spTgt spid="31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500"/>
                                        <p:tgtEl>
                                          <p:spTgt spid="31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500"/>
                                        <p:tgtEl>
                                          <p:spTgt spid="31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1">
                                            <p:txEl>
                                              <p:pRg end="4" st="4"/>
                                            </p:txEl>
                                          </p:spTgt>
                                        </p:tgtEl>
                                        <p:attrNameLst>
                                          <p:attrName>style.visibility</p:attrName>
                                        </p:attrNameLst>
                                      </p:cBhvr>
                                      <p:to>
                                        <p:strVal val="visible"/>
                                      </p:to>
                                    </p:set>
                                    <p:animEffect filter="fade" transition="in">
                                      <p:cBhvr>
                                        <p:cTn dur="500"/>
                                        <p:tgtEl>
                                          <p:spTgt spid="31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1">
                                            <p:txEl>
                                              <p:pRg end="5" st="5"/>
                                            </p:txEl>
                                          </p:spTgt>
                                        </p:tgtEl>
                                        <p:attrNameLst>
                                          <p:attrName>style.visibility</p:attrName>
                                        </p:attrNameLst>
                                      </p:cBhvr>
                                      <p:to>
                                        <p:strVal val="visible"/>
                                      </p:to>
                                    </p:set>
                                    <p:animEffect filter="fade" transition="in">
                                      <p:cBhvr>
                                        <p:cTn dur="500"/>
                                        <p:tgtEl>
                                          <p:spTgt spid="31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500"/>
                                        <p:tgtEl>
                                          <p:spTgt spid="312">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500"/>
                                        <p:tgtEl>
                                          <p:spTgt spid="312">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500"/>
                                        <p:tgtEl>
                                          <p:spTgt spid="312">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500"/>
                                        <p:tgtEl>
                                          <p:spTgt spid="312">
                                            <p:txEl>
                                              <p:pRg end="3" st="3"/>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animEffect filter="fade" transition="in">
                                      <p:cBhvr>
                                        <p:cTn dur="500"/>
                                        <p:tgtEl>
                                          <p:spTgt spid="31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animEffect filter="fade" transition="in">
                                      <p:cBhvr>
                                        <p:cTn dur="500"/>
                                        <p:tgtEl>
                                          <p:spTgt spid="3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500"/>
                                        <p:tgtEl>
                                          <p:spTgt spid="3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500"/>
                                        <p:tgtEl>
                                          <p:spTgt spid="31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500"/>
                                        <p:tgtEl>
                                          <p:spTgt spid="31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500"/>
                                        <p:tgtEl>
                                          <p:spTgt spid="31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500"/>
                                        <p:tgtEl>
                                          <p:spTgt spid="31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500"/>
                                        <p:tgtEl>
                                          <p:spTgt spid="314">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500"/>
                                        <p:tgtEl>
                                          <p:spTgt spid="314">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500"/>
                                        <p:tgtEl>
                                          <p:spTgt spid="314">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animEffect filter="fade" transition="in">
                                      <p:cBhvr>
                                        <p:cTn dur="500"/>
                                        <p:tgtEl>
                                          <p:spTgt spid="3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49159f853f_1_4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(ii)</a:t>
            </a:r>
            <a:endParaRPr/>
          </a:p>
        </p:txBody>
      </p:sp>
      <p:pic>
        <p:nvPicPr>
          <p:cNvPr id="322" name="Google Shape;322;g349159f853f_1_42"/>
          <p:cNvPicPr preferRelativeResize="0"/>
          <p:nvPr/>
        </p:nvPicPr>
        <p:blipFill>
          <a:blip r:embed="rId3">
            <a:alphaModFix/>
          </a:blip>
          <a:stretch>
            <a:fillRect/>
          </a:stretch>
        </p:blipFill>
        <p:spPr>
          <a:xfrm>
            <a:off x="320175" y="1233100"/>
            <a:ext cx="4580750" cy="4645500"/>
          </a:xfrm>
          <a:prstGeom prst="rect">
            <a:avLst/>
          </a:prstGeom>
          <a:noFill/>
          <a:ln>
            <a:noFill/>
          </a:ln>
        </p:spPr>
      </p:pic>
      <p:sp>
        <p:nvSpPr>
          <p:cNvPr id="323" name="Google Shape;323;g349159f853f_1_42"/>
          <p:cNvSpPr txBox="1"/>
          <p:nvPr/>
        </p:nvSpPr>
        <p:spPr>
          <a:xfrm>
            <a:off x="5106650" y="1851800"/>
            <a:ext cx="3837900" cy="3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Retrieve the prescription cart of a specific patient</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pres:id_pat:set</a:t>
            </a:r>
            <a:endParaRPr i="1" sz="1800">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pres-drug:id_pres:set</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Advantages: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Limited network overload</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High scalability</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 calcmode="lin" valueType="num">
                                      <p:cBhvr additive="base">
                                        <p:cTn dur="500"/>
                                        <p:tgtEl>
                                          <p:spTgt spid="32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 calcmode="lin" valueType="num">
                                      <p:cBhvr additive="base">
                                        <p:cTn dur="500"/>
                                        <p:tgtEl>
                                          <p:spTgt spid="32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 calcmode="lin" valueType="num">
                                      <p:cBhvr additive="base">
                                        <p:cTn dur="500"/>
                                        <p:tgtEl>
                                          <p:spTgt spid="32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 calcmode="lin" valueType="num">
                                      <p:cBhvr additive="base">
                                        <p:cTn dur="500"/>
                                        <p:tgtEl>
                                          <p:spTgt spid="32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 calcmode="lin" valueType="num">
                                      <p:cBhvr additive="base">
                                        <p:cTn dur="500"/>
                                        <p:tgtEl>
                                          <p:spTgt spid="32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anim calcmode="lin" valueType="num">
                                      <p:cBhvr additive="base">
                                        <p:cTn dur="500"/>
                                        <p:tgtEl>
                                          <p:spTgt spid="32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anim calcmode="lin" valueType="num">
                                      <p:cBhvr additive="base">
                                        <p:cTn dur="500"/>
                                        <p:tgtEl>
                                          <p:spTgt spid="323">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323">
                                            <p:txEl>
                                              <p:pRg end="7" st="7"/>
                                            </p:txEl>
                                          </p:spTgt>
                                        </p:tgtEl>
                                        <p:attrNameLst>
                                          <p:attrName>style.visibility</p:attrName>
                                        </p:attrNameLst>
                                      </p:cBhvr>
                                      <p:to>
                                        <p:strVal val="visible"/>
                                      </p:to>
                                    </p:set>
                                    <p:anim calcmode="lin" valueType="num">
                                      <p:cBhvr additive="base">
                                        <p:cTn dur="500"/>
                                        <p:tgtEl>
                                          <p:spTgt spid="323">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49159f853f_1_49"/>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(iii)</a:t>
            </a:r>
            <a:endParaRPr/>
          </a:p>
        </p:txBody>
      </p:sp>
      <p:pic>
        <p:nvPicPr>
          <p:cNvPr id="329" name="Google Shape;329;g349159f853f_1_49"/>
          <p:cNvPicPr preferRelativeResize="0"/>
          <p:nvPr/>
        </p:nvPicPr>
        <p:blipFill>
          <a:blip r:embed="rId3">
            <a:alphaModFix/>
          </a:blip>
          <a:stretch>
            <a:fillRect/>
          </a:stretch>
        </p:blipFill>
        <p:spPr>
          <a:xfrm>
            <a:off x="4121100" y="1136625"/>
            <a:ext cx="4666375" cy="5027301"/>
          </a:xfrm>
          <a:prstGeom prst="rect">
            <a:avLst/>
          </a:prstGeom>
          <a:noFill/>
          <a:ln>
            <a:noFill/>
          </a:ln>
        </p:spPr>
      </p:pic>
      <p:sp>
        <p:nvSpPr>
          <p:cNvPr id="330" name="Google Shape;330;g349159f853f_1_49"/>
          <p:cNvSpPr txBox="1"/>
          <p:nvPr/>
        </p:nvSpPr>
        <p:spPr>
          <a:xfrm>
            <a:off x="283125" y="1719775"/>
            <a:ext cx="36072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Confirmation of the purchase of drugs in the cart</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purch-drug:id_pat:set</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Advantages: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Limited network overload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High scalability</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 calcmode="lin" valueType="num">
                                      <p:cBhvr additive="base">
                                        <p:cTn dur="500"/>
                                        <p:tgtEl>
                                          <p:spTgt spid="33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 calcmode="lin" valueType="num">
                                      <p:cBhvr additive="base">
                                        <p:cTn dur="500"/>
                                        <p:tgtEl>
                                          <p:spTgt spid="33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 calcmode="lin" valueType="num">
                                      <p:cBhvr additive="base">
                                        <p:cTn dur="500"/>
                                        <p:tgtEl>
                                          <p:spTgt spid="33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 calcmode="lin" valueType="num">
                                      <p:cBhvr additive="base">
                                        <p:cTn dur="500"/>
                                        <p:tgtEl>
                                          <p:spTgt spid="33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 calcmode="lin" valueType="num">
                                      <p:cBhvr additive="base">
                                        <p:cTn dur="500"/>
                                        <p:tgtEl>
                                          <p:spTgt spid="33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 calcmode="lin" valueType="num">
                                      <p:cBhvr additive="base">
                                        <p:cTn dur="500"/>
                                        <p:tgtEl>
                                          <p:spTgt spid="33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 calcmode="lin" valueType="num">
                                      <p:cBhvr additive="base">
                                        <p:cTn dur="500"/>
                                        <p:tgtEl>
                                          <p:spTgt spid="33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48352ea962_1_1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Redis Replica Set Configuration</a:t>
            </a:r>
            <a:endParaRPr/>
          </a:p>
        </p:txBody>
      </p:sp>
      <p:sp>
        <p:nvSpPr>
          <p:cNvPr id="336" name="Google Shape;336;g348352ea962_1_12"/>
          <p:cNvSpPr txBox="1"/>
          <p:nvPr/>
        </p:nvSpPr>
        <p:spPr>
          <a:xfrm>
            <a:off x="699481" y="1679637"/>
            <a:ext cx="749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7" name="Google Shape;337;g348352ea962_1_12"/>
          <p:cNvSpPr txBox="1"/>
          <p:nvPr/>
        </p:nvSpPr>
        <p:spPr>
          <a:xfrm>
            <a:off x="699475" y="1233099"/>
            <a:ext cx="7494900" cy="338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Eviction policy: </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rgbClr val="434343"/>
                </a:solidFill>
                <a:latin typeface="Courier New"/>
                <a:ea typeface="Courier New"/>
                <a:cs typeface="Courier New"/>
                <a:sym typeface="Courier New"/>
              </a:rPr>
              <a:t>&gt;&gt; maxmemory-policy volatile-ttl</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Persistence:</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appendonly yes</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appendfsync everysec</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aof-use-rdb-preamble yes</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Redis Cluster:</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extLst>
                  <a:ext uri="http://customooxmlschemas.google.com/">
                    <go:slidesCustomData xmlns:go="http://customooxmlschemas.google.com/" textRoundtripDataId="1"/>
                  </a:ext>
                </a:extLst>
              </a:rPr>
              <a:t>no</a:t>
            </a:r>
            <a:endParaRPr sz="18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 calcmode="lin" valueType="num">
                                      <p:cBhvr additive="base">
                                        <p:cTn dur="500"/>
                                        <p:tgtEl>
                                          <p:spTgt spid="33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 calcmode="lin" valueType="num">
                                      <p:cBhvr additive="base">
                                        <p:cTn dur="500"/>
                                        <p:tgtEl>
                                          <p:spTgt spid="33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 calcmode="lin" valueType="num">
                                      <p:cBhvr additive="base">
                                        <p:cTn dur="500"/>
                                        <p:tgtEl>
                                          <p:spTgt spid="33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 calcmode="lin" valueType="num">
                                      <p:cBhvr additive="base">
                                        <p:cTn dur="500"/>
                                        <p:tgtEl>
                                          <p:spTgt spid="33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 calcmode="lin" valueType="num">
                                      <p:cBhvr additive="base">
                                        <p:cTn dur="500"/>
                                        <p:tgtEl>
                                          <p:spTgt spid="33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 calcmode="lin" valueType="num">
                                      <p:cBhvr additive="base">
                                        <p:cTn dur="500"/>
                                        <p:tgtEl>
                                          <p:spTgt spid="33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 calcmode="lin" valueType="num">
                                      <p:cBhvr additive="base">
                                        <p:cTn dur="500"/>
                                        <p:tgtEl>
                                          <p:spTgt spid="337">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anim calcmode="lin" valueType="num">
                                      <p:cBhvr additive="base">
                                        <p:cTn dur="500"/>
                                        <p:tgtEl>
                                          <p:spTgt spid="337">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anim calcmode="lin" valueType="num">
                                      <p:cBhvr additive="base">
                                        <p:cTn dur="500"/>
                                        <p:tgtEl>
                                          <p:spTgt spid="33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37">
                                            <p:txEl>
                                              <p:pRg end="9" st="9"/>
                                            </p:txEl>
                                          </p:spTgt>
                                        </p:tgtEl>
                                        <p:attrNameLst>
                                          <p:attrName>style.visibility</p:attrName>
                                        </p:attrNameLst>
                                      </p:cBhvr>
                                      <p:to>
                                        <p:strVal val="visible"/>
                                      </p:to>
                                    </p:set>
                                    <p:anim calcmode="lin" valueType="num">
                                      <p:cBhvr additive="base">
                                        <p:cTn dur="500"/>
                                        <p:tgtEl>
                                          <p:spTgt spid="337">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37">
                                            <p:txEl>
                                              <p:pRg end="10" st="10"/>
                                            </p:txEl>
                                          </p:spTgt>
                                        </p:tgtEl>
                                        <p:attrNameLst>
                                          <p:attrName>style.visibility</p:attrName>
                                        </p:attrNameLst>
                                      </p:cBhvr>
                                      <p:to>
                                        <p:strVal val="visible"/>
                                      </p:to>
                                    </p:set>
                                    <p:anim calcmode="lin" valueType="num">
                                      <p:cBhvr additive="base">
                                        <p:cTn dur="500"/>
                                        <p:tgtEl>
                                          <p:spTgt spid="33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48352ea962_1_23"/>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Redis Replica Set Configuration</a:t>
            </a:r>
            <a:endParaRPr/>
          </a:p>
        </p:txBody>
      </p:sp>
      <p:sp>
        <p:nvSpPr>
          <p:cNvPr id="343" name="Google Shape;343;g348352ea962_1_23"/>
          <p:cNvSpPr txBox="1"/>
          <p:nvPr/>
        </p:nvSpPr>
        <p:spPr>
          <a:xfrm>
            <a:off x="699481" y="1679637"/>
            <a:ext cx="749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4" name="Google Shape;344;g348352ea962_1_23"/>
          <p:cNvSpPr txBox="1"/>
          <p:nvPr/>
        </p:nvSpPr>
        <p:spPr>
          <a:xfrm>
            <a:off x="816206" y="1233112"/>
            <a:ext cx="74949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u="sng">
                <a:solidFill>
                  <a:schemeClr val="dk1"/>
                </a:solidFill>
                <a:latin typeface="Calibri"/>
                <a:ea typeface="Calibri"/>
                <a:cs typeface="Calibri"/>
                <a:sym typeface="Calibri"/>
              </a:rPr>
              <a:t>Replica configuration</a:t>
            </a:r>
            <a:r>
              <a:rPr lang="en-US" sz="22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 </a:t>
            </a:r>
            <a:r>
              <a:rPr i="1" lang="en-US" sz="1700">
                <a:solidFill>
                  <a:schemeClr val="dk1"/>
                </a:solidFill>
                <a:latin typeface="Consolas"/>
                <a:ea typeface="Consolas"/>
                <a:cs typeface="Consolas"/>
                <a:sym typeface="Consolas"/>
              </a:rPr>
              <a:t>/etc/redis/redis.conf</a:t>
            </a:r>
            <a:r>
              <a:rPr lang="en-US"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Master node: IP 10.1.1.22</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Replica nodes: IPs 10.1.1.20, 10.1.1.21</a:t>
            </a:r>
            <a:endParaRPr sz="1800">
              <a:latin typeface="Calibri"/>
              <a:ea typeface="Calibri"/>
              <a:cs typeface="Calibri"/>
              <a:sym typeface="Calibri"/>
            </a:endParaRPr>
          </a:p>
          <a:p>
            <a:pPr indent="0" lvl="0" marL="457200" marR="0" rtl="0" algn="l">
              <a:spcBef>
                <a:spcPts val="0"/>
              </a:spcBef>
              <a:spcAft>
                <a:spcPts val="0"/>
              </a:spcAft>
              <a:buNone/>
            </a:pPr>
            <a:r>
              <a:t/>
            </a:r>
            <a:endParaRPr sz="1200">
              <a:latin typeface="Calibri"/>
              <a:ea typeface="Calibri"/>
              <a:cs typeface="Calibri"/>
              <a:sym typeface="Calibri"/>
            </a:endParaRPr>
          </a:p>
          <a:p>
            <a:pPr indent="0" lvl="0" marL="0" marR="0" rtl="0" algn="l">
              <a:spcBef>
                <a:spcPts val="0"/>
              </a:spcBef>
              <a:spcAft>
                <a:spcPts val="0"/>
              </a:spcAft>
              <a:buNone/>
            </a:pPr>
            <a:r>
              <a:rPr lang="en-US" sz="1600">
                <a:solidFill>
                  <a:srgbClr val="434343"/>
                </a:solidFill>
                <a:latin typeface="Consolas"/>
                <a:ea typeface="Consolas"/>
                <a:cs typeface="Consolas"/>
                <a:sym typeface="Consolas"/>
              </a:rPr>
              <a:t>bind 10.1.1.</a:t>
            </a:r>
            <a:r>
              <a:rPr lang="en-US" sz="1600">
                <a:solidFill>
                  <a:srgbClr val="434343"/>
                </a:solidFill>
                <a:latin typeface="Consolas"/>
                <a:ea typeface="Consolas"/>
                <a:cs typeface="Consolas"/>
                <a:sym typeface="Consolas"/>
              </a:rPr>
              <a:t>2</a:t>
            </a:r>
            <a:r>
              <a:rPr lang="en-US" sz="1600">
                <a:solidFill>
                  <a:srgbClr val="434343"/>
                </a:solidFill>
                <a:latin typeface="Consolas"/>
                <a:ea typeface="Consolas"/>
                <a:cs typeface="Consolas"/>
                <a:sym typeface="Consolas"/>
              </a:rPr>
              <a:t>2 -::1</a:t>
            </a:r>
            <a:endParaRPr sz="1600">
              <a:solidFill>
                <a:srgbClr val="434343"/>
              </a:solidFill>
              <a:latin typeface="Consolas"/>
              <a:ea typeface="Consolas"/>
              <a:cs typeface="Consolas"/>
              <a:sym typeface="Consolas"/>
            </a:endParaRPr>
          </a:p>
          <a:p>
            <a:pPr indent="0" lvl="0" marL="0" marR="0" rtl="0" algn="l">
              <a:spcBef>
                <a:spcPts val="0"/>
              </a:spcBef>
              <a:spcAft>
                <a:spcPts val="0"/>
              </a:spcAft>
              <a:buNone/>
            </a:pPr>
            <a:r>
              <a:rPr lang="en-US" sz="1600">
                <a:solidFill>
                  <a:srgbClr val="434343"/>
                </a:solidFill>
                <a:latin typeface="Consolas"/>
                <a:ea typeface="Consolas"/>
                <a:cs typeface="Consolas"/>
                <a:sym typeface="Consolas"/>
              </a:rPr>
              <a:t>port 6379</a:t>
            </a:r>
            <a:endParaRPr sz="1600">
              <a:solidFill>
                <a:srgbClr val="434343"/>
              </a:solidFill>
              <a:latin typeface="Consolas"/>
              <a:ea typeface="Consolas"/>
              <a:cs typeface="Consolas"/>
              <a:sym typeface="Consolas"/>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[redis.conf of the node .22]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latin typeface="Calibri"/>
              <a:ea typeface="Calibri"/>
              <a:cs typeface="Calibri"/>
              <a:sym typeface="Calibri"/>
            </a:endParaRPr>
          </a:p>
        </p:txBody>
      </p:sp>
      <p:sp>
        <p:nvSpPr>
          <p:cNvPr id="345" name="Google Shape;345;g348352ea962_1_23"/>
          <p:cNvSpPr txBox="1"/>
          <p:nvPr/>
        </p:nvSpPr>
        <p:spPr>
          <a:xfrm>
            <a:off x="816200" y="3429000"/>
            <a:ext cx="7494900" cy="2893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200" u="sng">
                <a:solidFill>
                  <a:schemeClr val="dk1"/>
                </a:solidFill>
                <a:latin typeface="Calibri"/>
                <a:ea typeface="Calibri"/>
                <a:cs typeface="Calibri"/>
                <a:sym typeface="Calibri"/>
              </a:rPr>
              <a:t>Sentinel configuration</a:t>
            </a:r>
            <a:r>
              <a:rPr lang="en-US" sz="1700">
                <a:solidFill>
                  <a:schemeClr val="dk1"/>
                </a:solidFill>
                <a:latin typeface="Calibri"/>
                <a:ea typeface="Calibri"/>
                <a:cs typeface="Calibri"/>
                <a:sym typeface="Calibri"/>
              </a:rPr>
              <a:t>  (</a:t>
            </a:r>
            <a:r>
              <a:rPr i="1" lang="en-US" sz="1700">
                <a:solidFill>
                  <a:schemeClr val="dk1"/>
                </a:solidFill>
                <a:latin typeface="Consolas"/>
                <a:ea typeface="Consolas"/>
                <a:cs typeface="Consolas"/>
                <a:sym typeface="Consolas"/>
              </a:rPr>
              <a:t>/etc/redis/sentinel.conf</a:t>
            </a:r>
            <a:r>
              <a:rPr lang="en-US" sz="17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port 26379</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sentinel monitor mymaster 10.1.1.22 6379 2</a:t>
            </a:r>
            <a:endParaRPr sz="16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sentinel down-after-milliseconds mymaster 5000</a:t>
            </a:r>
            <a:endParaRPr sz="1600">
              <a:solidFill>
                <a:srgbClr val="434343"/>
              </a:solidFill>
              <a:latin typeface="Consolas"/>
              <a:ea typeface="Consolas"/>
              <a:cs typeface="Consolas"/>
              <a:sym typeface="Consolas"/>
            </a:endParaRPr>
          </a:p>
          <a:p>
            <a:pPr indent="0" lvl="0" marL="0" rtl="0" algn="l">
              <a:spcBef>
                <a:spcPts val="0"/>
              </a:spcBef>
              <a:spcAft>
                <a:spcPts val="0"/>
              </a:spcAft>
              <a:buNone/>
            </a:pPr>
            <a:r>
              <a:rPr lang="en-US" sz="1600">
                <a:solidFill>
                  <a:srgbClr val="434343"/>
                </a:solidFill>
                <a:latin typeface="Consolas"/>
                <a:ea typeface="Consolas"/>
                <a:cs typeface="Consolas"/>
                <a:sym typeface="Consolas"/>
              </a:rPr>
              <a:t>sentinel failover-timeout mymaster 10000</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[sentinel.conf of each node]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 calcmode="lin" valueType="num">
                                      <p:cBhvr additive="base">
                                        <p:cTn dur="500"/>
                                        <p:tgtEl>
                                          <p:spTgt spid="344">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 calcmode="lin" valueType="num">
                                      <p:cBhvr additive="base">
                                        <p:cTn dur="500"/>
                                        <p:tgtEl>
                                          <p:spTgt spid="344">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 calcmode="lin" valueType="num">
                                      <p:cBhvr additive="base">
                                        <p:cTn dur="500"/>
                                        <p:tgtEl>
                                          <p:spTgt spid="344">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 calcmode="lin" valueType="num">
                                      <p:cBhvr additive="base">
                                        <p:cTn dur="500"/>
                                        <p:tgtEl>
                                          <p:spTgt spid="344">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 calcmode="lin" valueType="num">
                                      <p:cBhvr additive="base">
                                        <p:cTn dur="500"/>
                                        <p:tgtEl>
                                          <p:spTgt spid="344">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 calcmode="lin" valueType="num">
                                      <p:cBhvr additive="base">
                                        <p:cTn dur="500"/>
                                        <p:tgtEl>
                                          <p:spTgt spid="344">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 calcmode="lin" valueType="num">
                                      <p:cBhvr additive="base">
                                        <p:cTn dur="500"/>
                                        <p:tgtEl>
                                          <p:spTgt spid="344">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anim calcmode="lin" valueType="num">
                                      <p:cBhvr additive="base">
                                        <p:cTn dur="500"/>
                                        <p:tgtEl>
                                          <p:spTgt spid="344">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 calcmode="lin" valueType="num">
                                      <p:cBhvr additive="base">
                                        <p:cTn dur="500"/>
                                        <p:tgtEl>
                                          <p:spTgt spid="345">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 calcmode="lin" valueType="num">
                                      <p:cBhvr additive="base">
                                        <p:cTn dur="500"/>
                                        <p:tgtEl>
                                          <p:spTgt spid="345">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anim calcmode="lin" valueType="num">
                                      <p:cBhvr additive="base">
                                        <p:cTn dur="500"/>
                                        <p:tgtEl>
                                          <p:spTgt spid="345">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anim calcmode="lin" valueType="num">
                                      <p:cBhvr additive="base">
                                        <p:cTn dur="500"/>
                                        <p:tgtEl>
                                          <p:spTgt spid="345">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345">
                                            <p:txEl>
                                              <p:pRg end="4" st="4"/>
                                            </p:txEl>
                                          </p:spTgt>
                                        </p:tgtEl>
                                        <p:attrNameLst>
                                          <p:attrName>style.visibility</p:attrName>
                                        </p:attrNameLst>
                                      </p:cBhvr>
                                      <p:to>
                                        <p:strVal val="visible"/>
                                      </p:to>
                                    </p:set>
                                    <p:anim calcmode="lin" valueType="num">
                                      <p:cBhvr additive="base">
                                        <p:cTn dur="500"/>
                                        <p:tgtEl>
                                          <p:spTgt spid="345">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345">
                                            <p:txEl>
                                              <p:pRg end="5" st="5"/>
                                            </p:txEl>
                                          </p:spTgt>
                                        </p:tgtEl>
                                        <p:attrNameLst>
                                          <p:attrName>style.visibility</p:attrName>
                                        </p:attrNameLst>
                                      </p:cBhvr>
                                      <p:to>
                                        <p:strVal val="visible"/>
                                      </p:to>
                                    </p:set>
                                    <p:anim calcmode="lin" valueType="num">
                                      <p:cBhvr additive="base">
                                        <p:cTn dur="500"/>
                                        <p:tgtEl>
                                          <p:spTgt spid="345">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345">
                                            <p:txEl>
                                              <p:pRg end="6" st="6"/>
                                            </p:txEl>
                                          </p:spTgt>
                                        </p:tgtEl>
                                        <p:attrNameLst>
                                          <p:attrName>style.visibility</p:attrName>
                                        </p:attrNameLst>
                                      </p:cBhvr>
                                      <p:to>
                                        <p:strVal val="visible"/>
                                      </p:to>
                                    </p:set>
                                    <p:anim calcmode="lin" valueType="num">
                                      <p:cBhvr additive="base">
                                        <p:cTn dur="500"/>
                                        <p:tgtEl>
                                          <p:spTgt spid="345">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345">
                                            <p:txEl>
                                              <p:pRg end="7" st="7"/>
                                            </p:txEl>
                                          </p:spTgt>
                                        </p:tgtEl>
                                        <p:attrNameLst>
                                          <p:attrName>style.visibility</p:attrName>
                                        </p:attrNameLst>
                                      </p:cBhvr>
                                      <p:to>
                                        <p:strVal val="visible"/>
                                      </p:to>
                                    </p:set>
                                    <p:anim calcmode="lin" valueType="num">
                                      <p:cBhvr additive="base">
                                        <p:cTn dur="500"/>
                                        <p:tgtEl>
                                          <p:spTgt spid="345">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345">
                                            <p:txEl>
                                              <p:pRg end="8" st="8"/>
                                            </p:txEl>
                                          </p:spTgt>
                                        </p:tgtEl>
                                        <p:attrNameLst>
                                          <p:attrName>style.visibility</p:attrName>
                                        </p:attrNameLst>
                                      </p:cBhvr>
                                      <p:to>
                                        <p:strVal val="visible"/>
                                      </p:to>
                                    </p:set>
                                    <p:anim calcmode="lin" valueType="num">
                                      <p:cBhvr additive="base">
                                        <p:cTn dur="500"/>
                                        <p:tgtEl>
                                          <p:spTgt spid="34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345">
                                            <p:txEl>
                                              <p:pRg end="9" st="9"/>
                                            </p:txEl>
                                          </p:spTgt>
                                        </p:tgtEl>
                                        <p:attrNameLst>
                                          <p:attrName>style.visibility</p:attrName>
                                        </p:attrNameLst>
                                      </p:cBhvr>
                                      <p:to>
                                        <p:strVal val="visible"/>
                                      </p:to>
                                    </p:set>
                                    <p:anim calcmode="lin" valueType="num">
                                      <p:cBhvr additive="base">
                                        <p:cTn dur="500"/>
                                        <p:tgtEl>
                                          <p:spTgt spid="345">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345">
                                            <p:txEl>
                                              <p:pRg end="10" st="10"/>
                                            </p:txEl>
                                          </p:spTgt>
                                        </p:tgtEl>
                                        <p:attrNameLst>
                                          <p:attrName>style.visibility</p:attrName>
                                        </p:attrNameLst>
                                      </p:cBhvr>
                                      <p:to>
                                        <p:strVal val="visible"/>
                                      </p:to>
                                    </p:set>
                                    <p:anim calcmode="lin" valueType="num">
                                      <p:cBhvr additive="base">
                                        <p:cTn dur="500"/>
                                        <p:tgtEl>
                                          <p:spTgt spid="345">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7"/>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Handling Intra-DB Consistency </a:t>
            </a:r>
            <a:endParaRPr/>
          </a:p>
        </p:txBody>
      </p:sp>
      <p:sp>
        <p:nvSpPr>
          <p:cNvPr id="351" name="Google Shape;351;p17"/>
          <p:cNvSpPr txBox="1"/>
          <p:nvPr/>
        </p:nvSpPr>
        <p:spPr>
          <a:xfrm>
            <a:off x="4099225" y="3352800"/>
            <a:ext cx="4533300" cy="1785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The scenario: purchase confirmation</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MongoDB fail event</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Redis fail event</a:t>
            </a:r>
            <a:endParaRPr sz="2200">
              <a:solidFill>
                <a:schemeClr val="dk1"/>
              </a:solidFill>
              <a:latin typeface="Calibri"/>
              <a:ea typeface="Calibri"/>
              <a:cs typeface="Calibri"/>
              <a:sym typeface="Calibri"/>
            </a:endParaRPr>
          </a:p>
          <a:p>
            <a:pPr indent="-368300" lvl="1" marL="9144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Lua exception</a:t>
            </a:r>
            <a:endParaRPr sz="2200">
              <a:solidFill>
                <a:schemeClr val="dk1"/>
              </a:solidFill>
              <a:latin typeface="Calibri"/>
              <a:ea typeface="Calibri"/>
              <a:cs typeface="Calibri"/>
              <a:sym typeface="Calibri"/>
            </a:endParaRPr>
          </a:p>
          <a:p>
            <a:pPr indent="-368300" lvl="1" marL="9144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Crash before writing to aof</a:t>
            </a:r>
            <a:endParaRPr sz="2200">
              <a:solidFill>
                <a:schemeClr val="dk1"/>
              </a:solidFill>
              <a:latin typeface="Calibri"/>
              <a:ea typeface="Calibri"/>
              <a:cs typeface="Calibri"/>
              <a:sym typeface="Calibri"/>
            </a:endParaRPr>
          </a:p>
        </p:txBody>
      </p:sp>
      <p:pic>
        <p:nvPicPr>
          <p:cNvPr id="352" name="Google Shape;352;p17" title="intradb.png"/>
          <p:cNvPicPr preferRelativeResize="0"/>
          <p:nvPr/>
        </p:nvPicPr>
        <p:blipFill>
          <a:blip r:embed="rId4">
            <a:alphaModFix/>
          </a:blip>
          <a:stretch>
            <a:fillRect/>
          </a:stretch>
        </p:blipFill>
        <p:spPr>
          <a:xfrm>
            <a:off x="413187" y="1030412"/>
            <a:ext cx="8317627" cy="2970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 calcmode="lin" valueType="num">
                                      <p:cBhvr additive="base">
                                        <p:cTn dur="500"/>
                                        <p:tgtEl>
                                          <p:spTgt spid="35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 calcmode="lin" valueType="num">
                                      <p:cBhvr additive="base">
                                        <p:cTn dur="500"/>
                                        <p:tgtEl>
                                          <p:spTgt spid="35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 calcmode="lin" valueType="num">
                                      <p:cBhvr additive="base">
                                        <p:cTn dur="500"/>
                                        <p:tgtEl>
                                          <p:spTgt spid="35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anim calcmode="lin" valueType="num">
                                      <p:cBhvr additive="base">
                                        <p:cTn dur="500"/>
                                        <p:tgtEl>
                                          <p:spTgt spid="35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351">
                                            <p:txEl>
                                              <p:pRg end="4" st="4"/>
                                            </p:txEl>
                                          </p:spTgt>
                                        </p:tgtEl>
                                        <p:attrNameLst>
                                          <p:attrName>style.visibility</p:attrName>
                                        </p:attrNameLst>
                                      </p:cBhvr>
                                      <p:to>
                                        <p:strVal val="visible"/>
                                      </p:to>
                                    </p:set>
                                    <p:anim calcmode="lin" valueType="num">
                                      <p:cBhvr additive="base">
                                        <p:cTn dur="500"/>
                                        <p:tgtEl>
                                          <p:spTgt spid="35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(Patient)</a:t>
            </a:r>
            <a:endParaRPr/>
          </a:p>
        </p:txBody>
      </p:sp>
      <p:sp>
        <p:nvSpPr>
          <p:cNvPr id="106" name="Google Shape;106;p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7" name="Google Shape;107;p4" title="homepat1.png"/>
          <p:cNvPicPr preferRelativeResize="0"/>
          <p:nvPr/>
        </p:nvPicPr>
        <p:blipFill>
          <a:blip r:embed="rId3">
            <a:alphaModFix/>
          </a:blip>
          <a:stretch>
            <a:fillRect/>
          </a:stretch>
        </p:blipFill>
        <p:spPr>
          <a:xfrm>
            <a:off x="1360675" y="1117750"/>
            <a:ext cx="3367900" cy="4922299"/>
          </a:xfrm>
          <a:prstGeom prst="rect">
            <a:avLst/>
          </a:prstGeom>
          <a:noFill/>
          <a:ln>
            <a:noFill/>
          </a:ln>
        </p:spPr>
      </p:pic>
      <p:pic>
        <p:nvPicPr>
          <p:cNvPr id="108" name="Google Shape;108;p4" title="patienthome2.png"/>
          <p:cNvPicPr preferRelativeResize="0"/>
          <p:nvPr/>
        </p:nvPicPr>
        <p:blipFill>
          <a:blip r:embed="rId4">
            <a:alphaModFix/>
          </a:blip>
          <a:stretch>
            <a:fillRect/>
          </a:stretch>
        </p:blipFill>
        <p:spPr>
          <a:xfrm>
            <a:off x="5431750" y="1117750"/>
            <a:ext cx="2819449" cy="4922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8"/>
          <p:cNvSpPr txBox="1"/>
          <p:nvPr>
            <p:ph type="title"/>
          </p:nvPr>
        </p:nvSpPr>
        <p:spPr>
          <a:xfrm>
            <a:off x="182741" y="-623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58" name="Google Shape;358;p18" title="swag1.png"/>
          <p:cNvPicPr preferRelativeResize="0"/>
          <p:nvPr/>
        </p:nvPicPr>
        <p:blipFill>
          <a:blip r:embed="rId3">
            <a:alphaModFix/>
          </a:blip>
          <a:stretch>
            <a:fillRect/>
          </a:stretch>
        </p:blipFill>
        <p:spPr>
          <a:xfrm>
            <a:off x="152400" y="985018"/>
            <a:ext cx="8839199" cy="2631232"/>
          </a:xfrm>
          <a:prstGeom prst="rect">
            <a:avLst/>
          </a:prstGeom>
          <a:noFill/>
          <a:ln>
            <a:noFill/>
          </a:ln>
        </p:spPr>
      </p:pic>
      <p:pic>
        <p:nvPicPr>
          <p:cNvPr id="359" name="Google Shape;359;p18" title="swag2.png"/>
          <p:cNvPicPr preferRelativeResize="0"/>
          <p:nvPr/>
        </p:nvPicPr>
        <p:blipFill>
          <a:blip r:embed="rId4">
            <a:alphaModFix/>
          </a:blip>
          <a:stretch>
            <a:fillRect/>
          </a:stretch>
        </p:blipFill>
        <p:spPr>
          <a:xfrm>
            <a:off x="152399" y="3616250"/>
            <a:ext cx="8839202" cy="1605996"/>
          </a:xfrm>
          <a:prstGeom prst="rect">
            <a:avLst/>
          </a:prstGeom>
          <a:noFill/>
          <a:ln>
            <a:noFill/>
          </a:ln>
        </p:spPr>
      </p:pic>
      <p:pic>
        <p:nvPicPr>
          <p:cNvPr id="360" name="Google Shape;360;p18" title="swag8.png"/>
          <p:cNvPicPr preferRelativeResize="0"/>
          <p:nvPr/>
        </p:nvPicPr>
        <p:blipFill rotWithShape="1">
          <a:blip r:embed="rId5">
            <a:alphaModFix/>
          </a:blip>
          <a:srcRect b="14631" l="0" r="0" t="7335"/>
          <a:stretch/>
        </p:blipFill>
        <p:spPr>
          <a:xfrm>
            <a:off x="152399" y="5310075"/>
            <a:ext cx="8839201" cy="93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45e4902839_3_6"/>
          <p:cNvSpPr txBox="1"/>
          <p:nvPr>
            <p:ph type="title"/>
          </p:nvPr>
        </p:nvSpPr>
        <p:spPr>
          <a:xfrm>
            <a:off x="182741" y="-2147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66" name="Google Shape;366;g345e4902839_3_6" title="swag3.png"/>
          <p:cNvPicPr preferRelativeResize="0"/>
          <p:nvPr/>
        </p:nvPicPr>
        <p:blipFill>
          <a:blip r:embed="rId3">
            <a:alphaModFix/>
          </a:blip>
          <a:stretch>
            <a:fillRect/>
          </a:stretch>
        </p:blipFill>
        <p:spPr>
          <a:xfrm>
            <a:off x="391012" y="813198"/>
            <a:ext cx="8361975" cy="2793214"/>
          </a:xfrm>
          <a:prstGeom prst="rect">
            <a:avLst/>
          </a:prstGeom>
          <a:noFill/>
          <a:ln>
            <a:noFill/>
          </a:ln>
        </p:spPr>
      </p:pic>
      <p:pic>
        <p:nvPicPr>
          <p:cNvPr id="367" name="Google Shape;367;g345e4902839_3_6" title="swag5.png"/>
          <p:cNvPicPr preferRelativeResize="0"/>
          <p:nvPr/>
        </p:nvPicPr>
        <p:blipFill>
          <a:blip r:embed="rId4">
            <a:alphaModFix/>
          </a:blip>
          <a:stretch>
            <a:fillRect/>
          </a:stretch>
        </p:blipFill>
        <p:spPr>
          <a:xfrm>
            <a:off x="391011" y="3577300"/>
            <a:ext cx="8361977" cy="261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45e4902839_3_14"/>
          <p:cNvSpPr txBox="1"/>
          <p:nvPr>
            <p:ph type="title"/>
          </p:nvPr>
        </p:nvSpPr>
        <p:spPr>
          <a:xfrm>
            <a:off x="182741" y="-2909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73" name="Google Shape;373;g345e4902839_3_14" title="swag7.png"/>
          <p:cNvPicPr preferRelativeResize="0"/>
          <p:nvPr/>
        </p:nvPicPr>
        <p:blipFill rotWithShape="1">
          <a:blip r:embed="rId3">
            <a:alphaModFix/>
          </a:blip>
          <a:srcRect b="3138" l="0" r="0" t="0"/>
          <a:stretch/>
        </p:blipFill>
        <p:spPr>
          <a:xfrm>
            <a:off x="658552" y="3048000"/>
            <a:ext cx="7826896" cy="3187050"/>
          </a:xfrm>
          <a:prstGeom prst="rect">
            <a:avLst/>
          </a:prstGeom>
          <a:noFill/>
          <a:ln>
            <a:noFill/>
          </a:ln>
        </p:spPr>
      </p:pic>
      <p:pic>
        <p:nvPicPr>
          <p:cNvPr id="374" name="Google Shape;374;g345e4902839_3_14" title="swag6.png"/>
          <p:cNvPicPr preferRelativeResize="0"/>
          <p:nvPr/>
        </p:nvPicPr>
        <p:blipFill>
          <a:blip r:embed="rId4">
            <a:alphaModFix/>
          </a:blip>
          <a:stretch>
            <a:fillRect/>
          </a:stretch>
        </p:blipFill>
        <p:spPr>
          <a:xfrm>
            <a:off x="658551" y="659875"/>
            <a:ext cx="7826899" cy="2351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9"/>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sp>
        <p:nvSpPr>
          <p:cNvPr id="380" name="Google Shape;380;p19"/>
          <p:cNvSpPr txBox="1"/>
          <p:nvPr/>
        </p:nvSpPr>
        <p:spPr>
          <a:xfrm>
            <a:off x="538843" y="1469572"/>
            <a:ext cx="749481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Show the Postman Collection containing all the REST endpoints exposed by your application (e.g. authentication, product management, analytics, etc.) </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Detailed endpoints descriptions: endpoint purpose, required input parameters with example values .</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Show live testing of some relevant endpoints of your application within Postman. Also show how error scenarios are handled (bad requests and exceptions; Missing or invalid parameters; Unauthorized access attempts; Endpoint-specific edge cases (e.g., trying to fetch a non-existent resource).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49159f853f_1_75"/>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386" name="Google Shape;386;g349159f853f_1_75"/>
          <p:cNvPicPr preferRelativeResize="0"/>
          <p:nvPr/>
        </p:nvPicPr>
        <p:blipFill>
          <a:blip r:embed="rId3">
            <a:alphaModFix/>
          </a:blip>
          <a:stretch>
            <a:fillRect/>
          </a:stretch>
        </p:blipFill>
        <p:spPr>
          <a:xfrm>
            <a:off x="532350" y="1078599"/>
            <a:ext cx="8079299" cy="2353250"/>
          </a:xfrm>
          <a:prstGeom prst="rect">
            <a:avLst/>
          </a:prstGeom>
          <a:noFill/>
          <a:ln>
            <a:noFill/>
          </a:ln>
        </p:spPr>
      </p:pic>
      <p:pic>
        <p:nvPicPr>
          <p:cNvPr id="387" name="Google Shape;387;g349159f853f_1_75"/>
          <p:cNvPicPr preferRelativeResize="0"/>
          <p:nvPr/>
        </p:nvPicPr>
        <p:blipFill>
          <a:blip r:embed="rId4">
            <a:alphaModFix/>
          </a:blip>
          <a:stretch>
            <a:fillRect/>
          </a:stretch>
        </p:blipFill>
        <p:spPr>
          <a:xfrm>
            <a:off x="532350" y="3660450"/>
            <a:ext cx="8079300" cy="23938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349a17e564b_0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393" name="Google Shape;393;g349a17e564b_0_0"/>
          <p:cNvPicPr preferRelativeResize="0"/>
          <p:nvPr/>
        </p:nvPicPr>
        <p:blipFill>
          <a:blip r:embed="rId3">
            <a:alphaModFix/>
          </a:blip>
          <a:stretch>
            <a:fillRect/>
          </a:stretch>
        </p:blipFill>
        <p:spPr>
          <a:xfrm>
            <a:off x="532350" y="1385500"/>
            <a:ext cx="8079302" cy="1897443"/>
          </a:xfrm>
          <a:prstGeom prst="rect">
            <a:avLst/>
          </a:prstGeom>
          <a:noFill/>
          <a:ln>
            <a:noFill/>
          </a:ln>
        </p:spPr>
      </p:pic>
      <p:pic>
        <p:nvPicPr>
          <p:cNvPr id="394" name="Google Shape;394;g349a17e564b_0_0"/>
          <p:cNvPicPr preferRelativeResize="0"/>
          <p:nvPr/>
        </p:nvPicPr>
        <p:blipFill>
          <a:blip r:embed="rId4">
            <a:alphaModFix/>
          </a:blip>
          <a:stretch>
            <a:fillRect/>
          </a:stretch>
        </p:blipFill>
        <p:spPr>
          <a:xfrm>
            <a:off x="524000" y="3613625"/>
            <a:ext cx="8079301" cy="22139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49a17e564b_0_8"/>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00" name="Google Shape;400;g349a17e564b_0_8"/>
          <p:cNvPicPr preferRelativeResize="0"/>
          <p:nvPr/>
        </p:nvPicPr>
        <p:blipFill>
          <a:blip r:embed="rId3">
            <a:alphaModFix/>
          </a:blip>
          <a:stretch>
            <a:fillRect/>
          </a:stretch>
        </p:blipFill>
        <p:spPr>
          <a:xfrm>
            <a:off x="532350" y="1490512"/>
            <a:ext cx="8079299" cy="1865707"/>
          </a:xfrm>
          <a:prstGeom prst="rect">
            <a:avLst/>
          </a:prstGeom>
          <a:noFill/>
          <a:ln>
            <a:noFill/>
          </a:ln>
        </p:spPr>
      </p:pic>
      <p:pic>
        <p:nvPicPr>
          <p:cNvPr id="401" name="Google Shape;401;g349a17e564b_0_8"/>
          <p:cNvPicPr preferRelativeResize="0"/>
          <p:nvPr/>
        </p:nvPicPr>
        <p:blipFill>
          <a:blip r:embed="rId4">
            <a:alphaModFix/>
          </a:blip>
          <a:stretch>
            <a:fillRect/>
          </a:stretch>
        </p:blipFill>
        <p:spPr>
          <a:xfrm>
            <a:off x="532350" y="3613625"/>
            <a:ext cx="8079301" cy="2439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49a17e564b_0_17"/>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07" name="Google Shape;407;g349a17e564b_0_17"/>
          <p:cNvPicPr preferRelativeResize="0"/>
          <p:nvPr/>
        </p:nvPicPr>
        <p:blipFill>
          <a:blip r:embed="rId3">
            <a:alphaModFix/>
          </a:blip>
          <a:stretch>
            <a:fillRect/>
          </a:stretch>
        </p:blipFill>
        <p:spPr>
          <a:xfrm>
            <a:off x="645166" y="1215850"/>
            <a:ext cx="7836968" cy="2213150"/>
          </a:xfrm>
          <a:prstGeom prst="rect">
            <a:avLst/>
          </a:prstGeom>
          <a:noFill/>
          <a:ln>
            <a:noFill/>
          </a:ln>
        </p:spPr>
      </p:pic>
      <p:pic>
        <p:nvPicPr>
          <p:cNvPr id="408" name="Google Shape;408;g349a17e564b_0_17"/>
          <p:cNvPicPr preferRelativeResize="0"/>
          <p:nvPr/>
        </p:nvPicPr>
        <p:blipFill>
          <a:blip r:embed="rId4">
            <a:alphaModFix/>
          </a:blip>
          <a:stretch>
            <a:fillRect/>
          </a:stretch>
        </p:blipFill>
        <p:spPr>
          <a:xfrm>
            <a:off x="661900" y="3760766"/>
            <a:ext cx="7820227" cy="1819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49a17e564b_0_25"/>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14" name="Google Shape;414;g349a17e564b_0_25"/>
          <p:cNvPicPr preferRelativeResize="0"/>
          <p:nvPr/>
        </p:nvPicPr>
        <p:blipFill>
          <a:blip r:embed="rId3">
            <a:alphaModFix/>
          </a:blip>
          <a:stretch>
            <a:fillRect/>
          </a:stretch>
        </p:blipFill>
        <p:spPr>
          <a:xfrm>
            <a:off x="450900" y="1454475"/>
            <a:ext cx="8242201" cy="1905075"/>
          </a:xfrm>
          <a:prstGeom prst="rect">
            <a:avLst/>
          </a:prstGeom>
          <a:noFill/>
          <a:ln>
            <a:noFill/>
          </a:ln>
        </p:spPr>
      </p:pic>
      <p:pic>
        <p:nvPicPr>
          <p:cNvPr id="415" name="Google Shape;415;g349a17e564b_0_25"/>
          <p:cNvPicPr preferRelativeResize="0"/>
          <p:nvPr/>
        </p:nvPicPr>
        <p:blipFill>
          <a:blip r:embed="rId4">
            <a:alphaModFix/>
          </a:blip>
          <a:stretch>
            <a:fillRect/>
          </a:stretch>
        </p:blipFill>
        <p:spPr>
          <a:xfrm>
            <a:off x="450900" y="3585863"/>
            <a:ext cx="8242200" cy="204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49a17e564b_0_33"/>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21" name="Google Shape;421;g349a17e564b_0_33"/>
          <p:cNvPicPr preferRelativeResize="0"/>
          <p:nvPr/>
        </p:nvPicPr>
        <p:blipFill>
          <a:blip r:embed="rId3">
            <a:alphaModFix/>
          </a:blip>
          <a:stretch>
            <a:fillRect/>
          </a:stretch>
        </p:blipFill>
        <p:spPr>
          <a:xfrm>
            <a:off x="377500" y="1361475"/>
            <a:ext cx="8389000" cy="1945200"/>
          </a:xfrm>
          <a:prstGeom prst="rect">
            <a:avLst/>
          </a:prstGeom>
          <a:noFill/>
          <a:ln>
            <a:noFill/>
          </a:ln>
        </p:spPr>
      </p:pic>
      <p:pic>
        <p:nvPicPr>
          <p:cNvPr id="422" name="Google Shape;422;g349a17e564b_0_33"/>
          <p:cNvPicPr preferRelativeResize="0"/>
          <p:nvPr/>
        </p:nvPicPr>
        <p:blipFill>
          <a:blip r:embed="rId4">
            <a:alphaModFix/>
          </a:blip>
          <a:stretch>
            <a:fillRect/>
          </a:stretch>
        </p:blipFill>
        <p:spPr>
          <a:xfrm>
            <a:off x="377500" y="3516180"/>
            <a:ext cx="8389000" cy="21286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500"/>
                                        <p:tgtEl>
                                          <p:spTgt spid="42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(Doctor)</a:t>
            </a:r>
            <a:endParaRPr/>
          </a:p>
        </p:txBody>
      </p:sp>
      <p:pic>
        <p:nvPicPr>
          <p:cNvPr id="114" name="Google Shape;114;p5" title="doc3.png"/>
          <p:cNvPicPr preferRelativeResize="0"/>
          <p:nvPr/>
        </p:nvPicPr>
        <p:blipFill>
          <a:blip r:embed="rId3">
            <a:alphaModFix/>
          </a:blip>
          <a:stretch>
            <a:fillRect/>
          </a:stretch>
        </p:blipFill>
        <p:spPr>
          <a:xfrm>
            <a:off x="1278725" y="1081350"/>
            <a:ext cx="3496825" cy="5009100"/>
          </a:xfrm>
          <a:prstGeom prst="rect">
            <a:avLst/>
          </a:prstGeom>
          <a:noFill/>
          <a:ln>
            <a:noFill/>
          </a:ln>
        </p:spPr>
      </p:pic>
      <p:pic>
        <p:nvPicPr>
          <p:cNvPr id="115" name="Google Shape;115;p5" title="doc7.png"/>
          <p:cNvPicPr preferRelativeResize="0"/>
          <p:nvPr/>
        </p:nvPicPr>
        <p:blipFill rotWithShape="1">
          <a:blip r:embed="rId4">
            <a:alphaModFix/>
          </a:blip>
          <a:srcRect b="1445" l="-2506" r="43254" t="5901"/>
          <a:stretch/>
        </p:blipFill>
        <p:spPr>
          <a:xfrm>
            <a:off x="5302622" y="1081350"/>
            <a:ext cx="3690079" cy="504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49a17e564b_0_41"/>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28" name="Google Shape;428;g349a17e564b_0_41"/>
          <p:cNvPicPr preferRelativeResize="0"/>
          <p:nvPr/>
        </p:nvPicPr>
        <p:blipFill>
          <a:blip r:embed="rId3">
            <a:alphaModFix/>
          </a:blip>
          <a:stretch>
            <a:fillRect/>
          </a:stretch>
        </p:blipFill>
        <p:spPr>
          <a:xfrm>
            <a:off x="413225" y="1711312"/>
            <a:ext cx="8300849" cy="2102051"/>
          </a:xfrm>
          <a:prstGeom prst="rect">
            <a:avLst/>
          </a:prstGeom>
          <a:noFill/>
          <a:ln>
            <a:noFill/>
          </a:ln>
        </p:spPr>
      </p:pic>
      <p:grpSp>
        <p:nvGrpSpPr>
          <p:cNvPr id="429" name="Google Shape;429;g349a17e564b_0_41"/>
          <p:cNvGrpSpPr/>
          <p:nvPr/>
        </p:nvGrpSpPr>
        <p:grpSpPr>
          <a:xfrm>
            <a:off x="429900" y="3871000"/>
            <a:ext cx="8284200" cy="1490200"/>
            <a:chOff x="429900" y="3871000"/>
            <a:chExt cx="8284200" cy="1490200"/>
          </a:xfrm>
        </p:grpSpPr>
        <p:pic>
          <p:nvPicPr>
            <p:cNvPr id="430" name="Google Shape;430;g349a17e564b_0_41"/>
            <p:cNvPicPr preferRelativeResize="0"/>
            <p:nvPr/>
          </p:nvPicPr>
          <p:blipFill>
            <a:blip r:embed="rId4">
              <a:alphaModFix/>
            </a:blip>
            <a:stretch>
              <a:fillRect/>
            </a:stretch>
          </p:blipFill>
          <p:spPr>
            <a:xfrm>
              <a:off x="429925" y="3871000"/>
              <a:ext cx="8284148" cy="1093275"/>
            </a:xfrm>
            <a:prstGeom prst="rect">
              <a:avLst/>
            </a:prstGeom>
            <a:noFill/>
            <a:ln>
              <a:noFill/>
            </a:ln>
          </p:spPr>
        </p:pic>
        <p:sp>
          <p:nvSpPr>
            <p:cNvPr id="431" name="Google Shape;431;g349a17e564b_0_41"/>
            <p:cNvSpPr txBox="1"/>
            <p:nvPr/>
          </p:nvSpPr>
          <p:spPr>
            <a:xfrm>
              <a:off x="429900" y="4945700"/>
              <a:ext cx="828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Body: updated quantity</a:t>
              </a:r>
              <a:endParaRPr sz="15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349a17e564b_0_49"/>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37" name="Google Shape;437;g349a17e564b_0_49"/>
          <p:cNvPicPr preferRelativeResize="0"/>
          <p:nvPr/>
        </p:nvPicPr>
        <p:blipFill>
          <a:blip r:embed="rId3">
            <a:alphaModFix/>
          </a:blip>
          <a:stretch>
            <a:fillRect/>
          </a:stretch>
        </p:blipFill>
        <p:spPr>
          <a:xfrm>
            <a:off x="367025" y="1522600"/>
            <a:ext cx="8409952" cy="1906400"/>
          </a:xfrm>
          <a:prstGeom prst="rect">
            <a:avLst/>
          </a:prstGeom>
          <a:noFill/>
          <a:ln>
            <a:noFill/>
          </a:ln>
        </p:spPr>
      </p:pic>
      <p:pic>
        <p:nvPicPr>
          <p:cNvPr id="438" name="Google Shape;438;g349a17e564b_0_49"/>
          <p:cNvPicPr preferRelativeResize="0"/>
          <p:nvPr/>
        </p:nvPicPr>
        <p:blipFill>
          <a:blip r:embed="rId4">
            <a:alphaModFix/>
          </a:blip>
          <a:stretch>
            <a:fillRect/>
          </a:stretch>
        </p:blipFill>
        <p:spPr>
          <a:xfrm>
            <a:off x="367025" y="3628764"/>
            <a:ext cx="8409952" cy="1855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49a17e564b_0_58"/>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44" name="Google Shape;444;g349a17e564b_0_58"/>
          <p:cNvPicPr preferRelativeResize="0"/>
          <p:nvPr/>
        </p:nvPicPr>
        <p:blipFill>
          <a:blip r:embed="rId3">
            <a:alphaModFix/>
          </a:blip>
          <a:stretch>
            <a:fillRect/>
          </a:stretch>
        </p:blipFill>
        <p:spPr>
          <a:xfrm>
            <a:off x="461400" y="1411500"/>
            <a:ext cx="8221200" cy="2087475"/>
          </a:xfrm>
          <a:prstGeom prst="rect">
            <a:avLst/>
          </a:prstGeom>
          <a:noFill/>
          <a:ln>
            <a:noFill/>
          </a:ln>
        </p:spPr>
      </p:pic>
      <p:pic>
        <p:nvPicPr>
          <p:cNvPr id="445" name="Google Shape;445;g349a17e564b_0_58"/>
          <p:cNvPicPr preferRelativeResize="0"/>
          <p:nvPr/>
        </p:nvPicPr>
        <p:blipFill>
          <a:blip r:embed="rId4">
            <a:alphaModFix/>
          </a:blip>
          <a:stretch>
            <a:fillRect/>
          </a:stretch>
        </p:blipFill>
        <p:spPr>
          <a:xfrm>
            <a:off x="461400" y="3722618"/>
            <a:ext cx="8221200" cy="1895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49a17e564b_0_66"/>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51" name="Google Shape;451;g349a17e564b_0_66"/>
          <p:cNvPicPr preferRelativeResize="0"/>
          <p:nvPr/>
        </p:nvPicPr>
        <p:blipFill>
          <a:blip r:embed="rId3">
            <a:alphaModFix/>
          </a:blip>
          <a:stretch>
            <a:fillRect/>
          </a:stretch>
        </p:blipFill>
        <p:spPr>
          <a:xfrm>
            <a:off x="450900" y="1453326"/>
            <a:ext cx="8242199" cy="1873225"/>
          </a:xfrm>
          <a:prstGeom prst="rect">
            <a:avLst/>
          </a:prstGeom>
          <a:noFill/>
          <a:ln>
            <a:noFill/>
          </a:ln>
        </p:spPr>
      </p:pic>
      <p:pic>
        <p:nvPicPr>
          <p:cNvPr id="452" name="Google Shape;452;g349a17e564b_0_66"/>
          <p:cNvPicPr preferRelativeResize="0"/>
          <p:nvPr/>
        </p:nvPicPr>
        <p:blipFill>
          <a:blip r:embed="rId4">
            <a:alphaModFix/>
          </a:blip>
          <a:stretch>
            <a:fillRect/>
          </a:stretch>
        </p:blipFill>
        <p:spPr>
          <a:xfrm>
            <a:off x="450900" y="3548250"/>
            <a:ext cx="8242199" cy="191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49a17e564b_0_74"/>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458" name="Google Shape;458;g349a17e564b_0_74"/>
          <p:cNvPicPr preferRelativeResize="0"/>
          <p:nvPr/>
        </p:nvPicPr>
        <p:blipFill>
          <a:blip r:embed="rId3">
            <a:alphaModFix/>
          </a:blip>
          <a:stretch>
            <a:fillRect/>
          </a:stretch>
        </p:blipFill>
        <p:spPr>
          <a:xfrm>
            <a:off x="471875" y="1435600"/>
            <a:ext cx="8200250" cy="209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45e4902839_2_6"/>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(Pharmacy)</a:t>
            </a:r>
            <a:endParaRPr/>
          </a:p>
        </p:txBody>
      </p:sp>
      <p:pic>
        <p:nvPicPr>
          <p:cNvPr id="121" name="Google Shape;121;g345e4902839_2_6" title="p4.png"/>
          <p:cNvPicPr preferRelativeResize="0"/>
          <p:nvPr/>
        </p:nvPicPr>
        <p:blipFill rotWithShape="1">
          <a:blip r:embed="rId3">
            <a:alphaModFix/>
          </a:blip>
          <a:srcRect b="0" l="806" r="797" t="0"/>
          <a:stretch/>
        </p:blipFill>
        <p:spPr>
          <a:xfrm>
            <a:off x="5169425" y="1081350"/>
            <a:ext cx="3666000" cy="5009100"/>
          </a:xfrm>
          <a:prstGeom prst="rect">
            <a:avLst/>
          </a:prstGeom>
          <a:noFill/>
          <a:ln>
            <a:noFill/>
          </a:ln>
        </p:spPr>
      </p:pic>
      <p:pic>
        <p:nvPicPr>
          <p:cNvPr id="122" name="Google Shape;122;g345e4902839_2_6" title="p3.png"/>
          <p:cNvPicPr preferRelativeResize="0"/>
          <p:nvPr/>
        </p:nvPicPr>
        <p:blipFill>
          <a:blip r:embed="rId4">
            <a:alphaModFix/>
          </a:blip>
          <a:stretch>
            <a:fillRect/>
          </a:stretch>
        </p:blipFill>
        <p:spPr>
          <a:xfrm>
            <a:off x="839350" y="1081350"/>
            <a:ext cx="3887300"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45e4902839_2_14"/>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(Researcher)</a:t>
            </a:r>
            <a:endParaRPr/>
          </a:p>
        </p:txBody>
      </p:sp>
      <p:pic>
        <p:nvPicPr>
          <p:cNvPr id="128" name="Google Shape;128;g345e4902839_2_14" title="res3.png"/>
          <p:cNvPicPr preferRelativeResize="0"/>
          <p:nvPr/>
        </p:nvPicPr>
        <p:blipFill rotWithShape="1">
          <a:blip r:embed="rId3">
            <a:alphaModFix/>
          </a:blip>
          <a:srcRect b="0" l="0" r="50320" t="0"/>
          <a:stretch/>
        </p:blipFill>
        <p:spPr>
          <a:xfrm>
            <a:off x="1059250" y="1091850"/>
            <a:ext cx="3588938" cy="5009100"/>
          </a:xfrm>
          <a:prstGeom prst="rect">
            <a:avLst/>
          </a:prstGeom>
          <a:noFill/>
          <a:ln>
            <a:noFill/>
          </a:ln>
        </p:spPr>
      </p:pic>
      <p:pic>
        <p:nvPicPr>
          <p:cNvPr id="129" name="Google Shape;129;g345e4902839_2_14" title="res1.png"/>
          <p:cNvPicPr preferRelativeResize="0"/>
          <p:nvPr/>
        </p:nvPicPr>
        <p:blipFill>
          <a:blip r:embed="rId4">
            <a:alphaModFix/>
          </a:blip>
          <a:stretch>
            <a:fillRect/>
          </a:stretch>
        </p:blipFill>
        <p:spPr>
          <a:xfrm>
            <a:off x="4963474" y="1091850"/>
            <a:ext cx="3834126"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45e4902839_2_2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(User)</a:t>
            </a:r>
            <a:endParaRPr/>
          </a:p>
        </p:txBody>
      </p:sp>
      <p:pic>
        <p:nvPicPr>
          <p:cNvPr id="135" name="Google Shape;135;g345e4902839_2_22" title="browse2.png"/>
          <p:cNvPicPr preferRelativeResize="0"/>
          <p:nvPr/>
        </p:nvPicPr>
        <p:blipFill>
          <a:blip r:embed="rId3">
            <a:alphaModFix/>
          </a:blip>
          <a:stretch>
            <a:fillRect/>
          </a:stretch>
        </p:blipFill>
        <p:spPr>
          <a:xfrm>
            <a:off x="1428925" y="1091850"/>
            <a:ext cx="2403170" cy="5009101"/>
          </a:xfrm>
          <a:prstGeom prst="rect">
            <a:avLst/>
          </a:prstGeom>
          <a:noFill/>
          <a:ln>
            <a:noFill/>
          </a:ln>
        </p:spPr>
      </p:pic>
      <p:pic>
        <p:nvPicPr>
          <p:cNvPr id="136" name="Google Shape;136;g345e4902839_2_22" title="popdrug.png"/>
          <p:cNvPicPr preferRelativeResize="0"/>
          <p:nvPr/>
        </p:nvPicPr>
        <p:blipFill>
          <a:blip r:embed="rId4">
            <a:alphaModFix/>
          </a:blip>
          <a:stretch>
            <a:fillRect/>
          </a:stretch>
        </p:blipFill>
        <p:spPr>
          <a:xfrm>
            <a:off x="5012425" y="1091850"/>
            <a:ext cx="3169020"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45e4902839_2_3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(User)</a:t>
            </a:r>
            <a:endParaRPr/>
          </a:p>
        </p:txBody>
      </p:sp>
      <p:pic>
        <p:nvPicPr>
          <p:cNvPr id="142" name="Google Shape;142;g345e4902839_2_30" title="signup.png"/>
          <p:cNvPicPr preferRelativeResize="0"/>
          <p:nvPr/>
        </p:nvPicPr>
        <p:blipFill rotWithShape="1">
          <a:blip r:embed="rId3">
            <a:alphaModFix/>
          </a:blip>
          <a:srcRect b="1429" l="0" r="0" t="0"/>
          <a:stretch/>
        </p:blipFill>
        <p:spPr>
          <a:xfrm>
            <a:off x="1450600" y="1091850"/>
            <a:ext cx="2409153" cy="5009099"/>
          </a:xfrm>
          <a:prstGeom prst="rect">
            <a:avLst/>
          </a:prstGeom>
          <a:noFill/>
          <a:ln>
            <a:noFill/>
          </a:ln>
        </p:spPr>
      </p:pic>
      <p:pic>
        <p:nvPicPr>
          <p:cNvPr id="143" name="Google Shape;143;g345e4902839_2_30" title="profile.png"/>
          <p:cNvPicPr preferRelativeResize="0"/>
          <p:nvPr/>
        </p:nvPicPr>
        <p:blipFill>
          <a:blip r:embed="rId4">
            <a:alphaModFix/>
          </a:blip>
          <a:stretch>
            <a:fillRect/>
          </a:stretch>
        </p:blipFill>
        <p:spPr>
          <a:xfrm>
            <a:off x="5497948" y="1091850"/>
            <a:ext cx="2272527"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49159f853f_2_10"/>
          <p:cNvSpPr txBox="1"/>
          <p:nvPr/>
        </p:nvSpPr>
        <p:spPr>
          <a:xfrm>
            <a:off x="443150" y="4791456"/>
            <a:ext cx="83490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12 different sources, about 10 datasets and 5 reports to represent a realistic environment in 6 collections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49" name="Google Shape;149;g349159f853f_2_10"/>
          <p:cNvSpPr txBox="1"/>
          <p:nvPr/>
        </p:nvSpPr>
        <p:spPr>
          <a:xfrm>
            <a:off x="425850" y="3302804"/>
            <a:ext cx="83490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1) Web-scraping on AIFA 2) Merge datasets 3) Generation of accounts 4) Binding data into collections 5) data sanitization.</a:t>
            </a:r>
            <a:endParaRPr sz="2000">
              <a:solidFill>
                <a:schemeClr val="dk1"/>
              </a:solidFill>
              <a:latin typeface="Calibri"/>
              <a:ea typeface="Calibri"/>
              <a:cs typeface="Calibri"/>
              <a:sym typeface="Calibri"/>
            </a:endParaRPr>
          </a:p>
        </p:txBody>
      </p:sp>
      <p:sp>
        <p:nvSpPr>
          <p:cNvPr id="150" name="Google Shape;150;g349159f853f_2_10"/>
          <p:cNvSpPr txBox="1"/>
          <p:nvPr/>
        </p:nvSpPr>
        <p:spPr>
          <a:xfrm>
            <a:off x="427525" y="2148840"/>
            <a:ext cx="8349000" cy="96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latin typeface="Calibri"/>
                <a:ea typeface="Calibri"/>
                <a:cs typeface="Calibri"/>
                <a:sym typeface="Calibri"/>
              </a:rPr>
              <a:t>                        </a:t>
            </a:r>
            <a:r>
              <a:rPr lang="en-US" sz="1900">
                <a:latin typeface="Calibri"/>
                <a:ea typeface="Calibri"/>
                <a:cs typeface="Calibri"/>
                <a:sym typeface="Calibri"/>
              </a:rPr>
              <a:t>First five sources for drugs information, github repositories to generate Italian names and surnames and the rest for a realistic account generation and other statistical information about drug consumption.</a:t>
            </a:r>
            <a:endParaRPr sz="2000">
              <a:solidFill>
                <a:schemeClr val="dk1"/>
              </a:solidFill>
              <a:latin typeface="Calibri"/>
              <a:ea typeface="Calibri"/>
              <a:cs typeface="Calibri"/>
              <a:sym typeface="Calibri"/>
            </a:endParaRPr>
          </a:p>
        </p:txBody>
      </p:sp>
      <p:sp>
        <p:nvSpPr>
          <p:cNvPr id="151" name="Google Shape;151;g349159f853f_2_10"/>
          <p:cNvSpPr txBox="1"/>
          <p:nvPr/>
        </p:nvSpPr>
        <p:spPr>
          <a:xfrm>
            <a:off x="397500" y="948416"/>
            <a:ext cx="83490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3"/>
              </a:rPr>
              <a:t>Italian Ministery of Health Open Data</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4"/>
              </a:rPr>
              <a:t>AIFA open data</a:t>
            </a:r>
            <a:r>
              <a:rPr lang="en-US" sz="1900">
                <a:solidFill>
                  <a:schemeClr val="dk1"/>
                </a:solidFill>
                <a:latin typeface="Calibri"/>
                <a:ea typeface="Calibri"/>
                <a:cs typeface="Calibri"/>
                <a:sym typeface="Calibri"/>
              </a:rPr>
              <a:t>,</a:t>
            </a:r>
            <a:r>
              <a:rPr lang="en-US" sz="1900" u="sng">
                <a:solidFill>
                  <a:schemeClr val="hlink"/>
                </a:solidFill>
                <a:latin typeface="Calibri"/>
                <a:ea typeface="Calibri"/>
                <a:cs typeface="Calibri"/>
                <a:sym typeface="Calibri"/>
                <a:hlinkClick r:id="rId5"/>
              </a:rPr>
              <a:t>The Medicines Utilisation Monitoring Centre, Pubchem</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6"/>
              </a:rPr>
              <a:t>SIDER</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7"/>
              </a:rPr>
              <a:t>ISTAT</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8"/>
              </a:rPr>
              <a:t>AGENAS</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9"/>
              </a:rPr>
              <a:t>AdminStat</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10"/>
              </a:rPr>
              <a:t>Federfarma</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11"/>
              </a:rPr>
              <a:t>Datiopen.it</a:t>
            </a:r>
            <a:r>
              <a:rPr lang="en-US" sz="1900">
                <a:solidFill>
                  <a:schemeClr val="dk1"/>
                </a:solidFill>
                <a:latin typeface="Calibri"/>
                <a:ea typeface="Calibri"/>
                <a:cs typeface="Calibri"/>
                <a:sym typeface="Calibri"/>
              </a:rPr>
              <a:t>, public github repositories.</a:t>
            </a:r>
            <a:endParaRPr sz="2000">
              <a:solidFill>
                <a:schemeClr val="dk1"/>
              </a:solidFill>
              <a:latin typeface="Calibri"/>
              <a:ea typeface="Calibri"/>
              <a:cs typeface="Calibri"/>
              <a:sym typeface="Calibri"/>
            </a:endParaRPr>
          </a:p>
        </p:txBody>
      </p:sp>
      <p:sp>
        <p:nvSpPr>
          <p:cNvPr id="152" name="Google Shape;152;g349159f853f_2_10"/>
          <p:cNvSpPr txBox="1"/>
          <p:nvPr/>
        </p:nvSpPr>
        <p:spPr>
          <a:xfrm>
            <a:off x="1357550" y="4186366"/>
            <a:ext cx="8349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192,42 MB.</a:t>
            </a:r>
            <a:endParaRPr sz="2000">
              <a:solidFill>
                <a:schemeClr val="dk1"/>
              </a:solidFill>
              <a:latin typeface="Calibri"/>
              <a:ea typeface="Calibri"/>
              <a:cs typeface="Calibri"/>
              <a:sym typeface="Calibri"/>
            </a:endParaRPr>
          </a:p>
        </p:txBody>
      </p:sp>
      <p:sp>
        <p:nvSpPr>
          <p:cNvPr id="153" name="Google Shape;153;g349159f853f_2_1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Dataset Description</a:t>
            </a:r>
            <a:endParaRPr/>
          </a:p>
        </p:txBody>
      </p:sp>
      <p:sp>
        <p:nvSpPr>
          <p:cNvPr id="154" name="Google Shape;154;g349159f853f_2_10"/>
          <p:cNvSpPr txBox="1"/>
          <p:nvPr/>
        </p:nvSpPr>
        <p:spPr>
          <a:xfrm>
            <a:off x="397500" y="94841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Sources:</a:t>
            </a:r>
            <a:endParaRPr sz="2000">
              <a:solidFill>
                <a:schemeClr val="dk1"/>
              </a:solidFill>
              <a:latin typeface="Calibri"/>
              <a:ea typeface="Calibri"/>
              <a:cs typeface="Calibri"/>
              <a:sym typeface="Calibri"/>
            </a:endParaRPr>
          </a:p>
        </p:txBody>
      </p:sp>
      <p:sp>
        <p:nvSpPr>
          <p:cNvPr id="155" name="Google Shape;155;g349159f853f_2_10"/>
          <p:cNvSpPr txBox="1"/>
          <p:nvPr/>
        </p:nvSpPr>
        <p:spPr>
          <a:xfrm>
            <a:off x="397500" y="213536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Description:</a:t>
            </a:r>
            <a:r>
              <a:rPr lang="en-US"/>
              <a:t> </a:t>
            </a:r>
            <a:endParaRPr sz="2000">
              <a:solidFill>
                <a:schemeClr val="dk1"/>
              </a:solidFill>
              <a:latin typeface="Calibri"/>
              <a:ea typeface="Calibri"/>
              <a:cs typeface="Calibri"/>
              <a:sym typeface="Calibri"/>
            </a:endParaRPr>
          </a:p>
        </p:txBody>
      </p:sp>
      <p:sp>
        <p:nvSpPr>
          <p:cNvPr id="156" name="Google Shape;156;g349159f853f_2_10"/>
          <p:cNvSpPr txBox="1"/>
          <p:nvPr/>
        </p:nvSpPr>
        <p:spPr>
          <a:xfrm>
            <a:off x="397500" y="3285441"/>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Pre-processing: </a:t>
            </a:r>
            <a:endParaRPr sz="2000">
              <a:solidFill>
                <a:schemeClr val="dk1"/>
              </a:solidFill>
              <a:latin typeface="Calibri"/>
              <a:ea typeface="Calibri"/>
              <a:cs typeface="Calibri"/>
              <a:sym typeface="Calibri"/>
            </a:endParaRPr>
          </a:p>
        </p:txBody>
      </p:sp>
      <p:sp>
        <p:nvSpPr>
          <p:cNvPr id="157" name="Google Shape;157;g349159f853f_2_10"/>
          <p:cNvSpPr txBox="1"/>
          <p:nvPr/>
        </p:nvSpPr>
        <p:spPr>
          <a:xfrm>
            <a:off x="397500" y="416761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Volume: </a:t>
            </a:r>
            <a:endParaRPr sz="2000">
              <a:solidFill>
                <a:schemeClr val="dk1"/>
              </a:solidFill>
              <a:latin typeface="Calibri"/>
              <a:ea typeface="Calibri"/>
              <a:cs typeface="Calibri"/>
              <a:sym typeface="Calibri"/>
            </a:endParaRPr>
          </a:p>
        </p:txBody>
      </p:sp>
      <p:sp>
        <p:nvSpPr>
          <p:cNvPr id="158" name="Google Shape;158;g349159f853f_2_10"/>
          <p:cNvSpPr txBox="1"/>
          <p:nvPr/>
        </p:nvSpPr>
        <p:spPr>
          <a:xfrm>
            <a:off x="397500" y="4777754"/>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Variety</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
        <p:nvSpPr>
          <p:cNvPr id="159" name="Google Shape;159;g349159f853f_2_10"/>
          <p:cNvSpPr txBox="1"/>
          <p:nvPr/>
        </p:nvSpPr>
        <p:spPr>
          <a:xfrm>
            <a:off x="397500" y="5653891"/>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Velocity/Variability</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
        <p:nvSpPr>
          <p:cNvPr id="160" name="Google Shape;160;g349159f853f_2_10"/>
          <p:cNvSpPr txBox="1"/>
          <p:nvPr/>
        </p:nvSpPr>
        <p:spPr>
          <a:xfrm>
            <a:off x="2576750" y="5661804"/>
            <a:ext cx="8349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6Mln of payments a day in </a:t>
            </a:r>
            <a:r>
              <a:rPr lang="en-US" sz="1900">
                <a:solidFill>
                  <a:schemeClr val="dk1"/>
                </a:solidFill>
                <a:latin typeface="Calibri"/>
                <a:ea typeface="Calibri"/>
                <a:cs typeface="Calibri"/>
                <a:sym typeface="Calibri"/>
                <a:extLst>
                  <a:ext uri="http://customooxmlschemas.google.com/">
                    <go:slidesCustomData xmlns:go="http://customooxmlschemas.google.com/" textRoundtripDataId="0"/>
                  </a:ext>
                </a:extLst>
              </a:rPr>
              <a:t>register of purchases</a:t>
            </a:r>
            <a:r>
              <a:rPr lang="en-US" sz="19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2019-07-02T09:26:30Z</dcterms:created>
  <dc:creator>Francesco  Marcelloni</dc:creator>
</cp:coreProperties>
</file>